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charts/chart1.xml" ContentType="application/vnd.openxmlformats-officedocument.drawingml.chart+xml"/>
  <Override PartName="/ppt/theme/themeOverride7.xml" ContentType="application/vnd.openxmlformats-officedocument.themeOverride+xml"/>
  <Override PartName="/ppt/charts/chart2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0" r:id="rId2"/>
  </p:sldMasterIdLst>
  <p:sldIdLst>
    <p:sldId id="285" r:id="rId3"/>
    <p:sldId id="258" r:id="rId4"/>
    <p:sldId id="289" r:id="rId5"/>
    <p:sldId id="291" r:id="rId6"/>
    <p:sldId id="287" r:id="rId7"/>
    <p:sldId id="288" r:id="rId8"/>
    <p:sldId id="309" r:id="rId9"/>
    <p:sldId id="310" r:id="rId10"/>
    <p:sldId id="311" r:id="rId11"/>
    <p:sldId id="282" r:id="rId12"/>
    <p:sldId id="313" r:id="rId13"/>
    <p:sldId id="314" r:id="rId14"/>
    <p:sldId id="315" r:id="rId15"/>
    <p:sldId id="312" r:id="rId16"/>
    <p:sldId id="290" r:id="rId17"/>
    <p:sldId id="286" r:id="rId18"/>
    <p:sldId id="292" r:id="rId19"/>
    <p:sldId id="293" r:id="rId20"/>
    <p:sldId id="307" r:id="rId21"/>
    <p:sldId id="308" r:id="rId22"/>
    <p:sldId id="295" r:id="rId23"/>
    <p:sldId id="303" r:id="rId24"/>
    <p:sldId id="301" r:id="rId25"/>
    <p:sldId id="327" r:id="rId26"/>
    <p:sldId id="304" r:id="rId27"/>
    <p:sldId id="302" r:id="rId28"/>
    <p:sldId id="316" r:id="rId29"/>
    <p:sldId id="317" r:id="rId30"/>
    <p:sldId id="328" r:id="rId31"/>
    <p:sldId id="322" r:id="rId32"/>
    <p:sldId id="318" r:id="rId33"/>
    <p:sldId id="320" r:id="rId34"/>
    <p:sldId id="281" r:id="rId35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 varScale="1">
        <p:scale>
          <a:sx n="110" d="100"/>
          <a:sy n="110" d="100"/>
        </p:scale>
        <p:origin x="17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029553472260403E-2"/>
          <c:y val="9.3962865053084793E-2"/>
          <c:w val="0.83394089305547903"/>
          <c:h val="0.82175515144862599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8.5190816271647499E-2"/>
                  <c:y val="-2.5352475561491099E-2"/>
                </c:manualLayout>
              </c:layout>
              <c:tx>
                <c:rich>
                  <a:bodyPr/>
                  <a:lstStyle/>
                  <a:p>
                    <a:r>
                      <a:rPr lang="it-IT" sz="1200" b="1" dirty="0"/>
                      <a:t>Ordini con siti web senza sez. "Amm. Trasparente"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5647316357322101E-2"/>
                  <c:y val="-1.5886555313660601E-2"/>
                </c:manualLayout>
              </c:layout>
              <c:tx>
                <c:rich>
                  <a:bodyPr/>
                  <a:lstStyle/>
                  <a:p>
                    <a:r>
                      <a:rPr lang="it-IT" sz="1200" dirty="0"/>
                      <a:t>Ordini con dati non </a:t>
                    </a:r>
                    <a:r>
                      <a:rPr lang="it-IT" sz="1200" dirty="0" smtClean="0"/>
                      <a:t>accessibili sul sito web </a:t>
                    </a:r>
                    <a:r>
                      <a:rPr lang="it-IT" sz="1200" dirty="0"/>
                      <a:t>(sito fuori servizio, obbligo di registrazione, etc..)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15267300315747"/>
                  <c:y val="-0.36374426007574001"/>
                </c:manualLayout>
              </c:layout>
              <c:tx>
                <c:rich>
                  <a:bodyPr/>
                  <a:lstStyle/>
                  <a:p>
                    <a:r>
                      <a:rPr lang="it-IT" sz="1200" b="1" dirty="0">
                        <a:solidFill>
                          <a:schemeClr val="bg1"/>
                        </a:solidFill>
                      </a:rPr>
                      <a:t>Ordini con dati </a:t>
                    </a:r>
                    <a:r>
                      <a:rPr lang="it-IT" sz="1200" b="1" dirty="0" smtClean="0">
                        <a:solidFill>
                          <a:schemeClr val="bg1"/>
                        </a:solidFill>
                      </a:rPr>
                      <a:t>incompleti/</a:t>
                    </a:r>
                  </a:p>
                  <a:p>
                    <a:r>
                      <a:rPr lang="it-IT" sz="1200" b="1" dirty="0" smtClean="0">
                        <a:solidFill>
                          <a:schemeClr val="bg1"/>
                        </a:solidFill>
                      </a:rPr>
                      <a:t>mancanti </a:t>
                    </a:r>
                    <a:r>
                      <a:rPr lang="it-IT" sz="1200" b="1" dirty="0">
                        <a:solidFill>
                          <a:schemeClr val="bg1"/>
                        </a:solidFill>
                      </a:rPr>
                      <a:t>su sez. Amm. Trasparente del sito
67%</a:t>
                    </a:r>
                    <a:endParaRPr lang="it-IT" sz="12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8141734282974201"/>
                  <c:y val="0.14053000158553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it-IT"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 dirty="0" smtClean="0"/>
                      <a:t>Ordini </a:t>
                    </a:r>
                    <a:r>
                      <a:rPr lang="it-IT" dirty="0"/>
                      <a:t>con dati quasi completi o </a:t>
                    </a:r>
                    <a:r>
                      <a:rPr lang="it-IT" dirty="0" smtClean="0"/>
                      <a:t>completi sul sito web</a:t>
                    </a:r>
                    <a:r>
                      <a:rPr lang="it-IT" dirty="0"/>
                      <a:t>
19%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Foglio1!$C$1:$C$4</c:f>
              <c:strCache>
                <c:ptCount val="4"/>
                <c:pt idx="0">
                  <c:v>Ordini con siti web senza sez. "Amm. Trasparente"</c:v>
                </c:pt>
                <c:pt idx="1">
                  <c:v>Ordini con dati non accessibili (sito fuori servizio, obbligo di registrazione, etc..)</c:v>
                </c:pt>
                <c:pt idx="2">
                  <c:v>Ordini con dati incompleti/mancanti su sez. Amm. Trasparente del sito</c:v>
                </c:pt>
                <c:pt idx="3">
                  <c:v>Ordini con dati quasi completi o completi</c:v>
                </c:pt>
              </c:strCache>
            </c:strRef>
          </c:cat>
          <c:val>
            <c:numRef>
              <c:f>Foglio1!$D$1:$D$4</c:f>
              <c:numCache>
                <c:formatCode>0</c:formatCode>
                <c:ptCount val="4"/>
                <c:pt idx="0">
                  <c:v>5</c:v>
                </c:pt>
                <c:pt idx="1">
                  <c:v>5</c:v>
                </c:pt>
                <c:pt idx="2">
                  <c:v>46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837238970627"/>
          <c:y val="0.25648120821478998"/>
          <c:w val="0.77539856322740497"/>
          <c:h val="0.71287474373049697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0586650772239101"/>
                  <c:y val="6.3168730595332304E-2"/>
                </c:manualLayout>
              </c:layout>
              <c:tx>
                <c:rich>
                  <a:bodyPr/>
                  <a:lstStyle/>
                  <a:p>
                    <a:r>
                      <a:rPr lang="it-IT" sz="1400" b="1" dirty="0" err="1">
                        <a:solidFill>
                          <a:schemeClr val="bg1"/>
                        </a:solidFill>
                      </a:rPr>
                      <a:t>Ordini</a:t>
                    </a:r>
                    <a:r>
                      <a:rPr lang="it-IT" sz="1400" b="1" dirty="0">
                        <a:solidFill>
                          <a:schemeClr val="bg1"/>
                        </a:solidFill>
                      </a:rPr>
                      <a:t> con </a:t>
                    </a:r>
                    <a:r>
                      <a:rPr lang="it-IT" sz="1400" b="1" dirty="0" err="1">
                        <a:solidFill>
                          <a:schemeClr val="bg1"/>
                        </a:solidFill>
                      </a:rPr>
                      <a:t>siti</a:t>
                    </a:r>
                    <a:r>
                      <a:rPr lang="it-IT" sz="1400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it-IT" sz="1400" b="1" i="1" dirty="0">
                        <a:solidFill>
                          <a:schemeClr val="bg1"/>
                        </a:solidFill>
                      </a:rPr>
                      <a:t>web</a:t>
                    </a:r>
                    <a:r>
                      <a:rPr lang="it-IT" sz="1400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it-IT" sz="1400" b="1" dirty="0" err="1" smtClean="0">
                        <a:solidFill>
                          <a:schemeClr val="bg1"/>
                        </a:solidFill>
                      </a:rPr>
                      <a:t>senza</a:t>
                    </a:r>
                    <a:r>
                      <a:rPr lang="it-IT" sz="1400" b="1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it-IT" sz="1400" b="1" dirty="0" err="1" smtClean="0">
                        <a:solidFill>
                          <a:schemeClr val="bg1"/>
                        </a:solidFill>
                      </a:rPr>
                      <a:t>sez</a:t>
                    </a:r>
                    <a:r>
                      <a:rPr lang="it-IT" sz="1400" b="1" dirty="0" smtClean="0">
                        <a:solidFill>
                          <a:schemeClr val="bg1"/>
                        </a:solidFill>
                      </a:rPr>
                      <a:t>. </a:t>
                    </a:r>
                    <a:r>
                      <a:rPr lang="it-IT" sz="1000" b="0" i="0" u="none" strike="noStrike" baseline="0" dirty="0" smtClean="0">
                        <a:effectLst/>
                      </a:rPr>
                      <a:t>«</a:t>
                    </a:r>
                    <a:r>
                      <a:rPr lang="it-IT" sz="1400" b="1" dirty="0" err="1" smtClean="0">
                        <a:solidFill>
                          <a:schemeClr val="bg1"/>
                        </a:solidFill>
                      </a:rPr>
                      <a:t>Amm</a:t>
                    </a:r>
                    <a:r>
                      <a:rPr lang="it-IT" sz="1400" b="1" dirty="0">
                        <a:solidFill>
                          <a:schemeClr val="bg1"/>
                        </a:solidFill>
                      </a:rPr>
                      <a:t>. </a:t>
                    </a:r>
                    <a:r>
                      <a:rPr lang="it-IT" sz="1400" b="1" dirty="0" err="1" smtClean="0">
                        <a:solidFill>
                          <a:schemeClr val="bg1"/>
                        </a:solidFill>
                      </a:rPr>
                      <a:t>Trasparente</a:t>
                    </a:r>
                    <a:r>
                      <a:rPr lang="it-IT" sz="1000" b="0" i="0" u="none" strike="noStrike" baseline="0" dirty="0" smtClean="0">
                        <a:effectLst/>
                      </a:rPr>
                      <a:t>»</a:t>
                    </a:r>
                    <a:r>
                      <a:rPr lang="it-IT" sz="1400" b="1" dirty="0">
                        <a:solidFill>
                          <a:schemeClr val="bg1"/>
                        </a:solidFill>
                      </a:rPr>
                      <a:t>
43</a:t>
                    </a:r>
                    <a:r>
                      <a:rPr lang="it-IT" sz="1400" b="1" dirty="0" smtClean="0">
                        <a:solidFill>
                          <a:schemeClr val="bg1"/>
                        </a:solidFill>
                      </a:rPr>
                      <a:t>% </a:t>
                    </a:r>
                    <a:endParaRPr lang="it-IT" sz="1400" b="1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5616526021896702"/>
                  <c:y val="-0.13440256249827801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it-IT"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 dirty="0" smtClean="0"/>
                      <a:t>Ordini  </a:t>
                    </a:r>
                    <a:r>
                      <a:rPr lang="it-IT" dirty="0"/>
                      <a:t>con dati incompleti/mancanti su </a:t>
                    </a:r>
                    <a:r>
                      <a:rPr lang="it-IT" dirty="0" smtClean="0"/>
                      <a:t>sez. «</a:t>
                    </a:r>
                    <a:r>
                      <a:rPr lang="it-IT" dirty="0" err="1" smtClean="0"/>
                      <a:t>Amm</a:t>
                    </a:r>
                    <a:r>
                      <a:rPr lang="it-IT" dirty="0"/>
                      <a:t>. </a:t>
                    </a:r>
                    <a:r>
                      <a:rPr lang="it-IT" dirty="0" smtClean="0"/>
                      <a:t>Trasparente» </a:t>
                    </a:r>
                    <a:r>
                      <a:rPr lang="it-IT" dirty="0"/>
                      <a:t>del sito </a:t>
                    </a:r>
                    <a:r>
                      <a:rPr lang="it-IT" i="1" dirty="0" smtClean="0"/>
                      <a:t>web</a:t>
                    </a:r>
                    <a:r>
                      <a:rPr lang="it-IT" dirty="0"/>
                      <a:t>
54%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2499879746107401"/>
                  <c:y val="1.3511354558941001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it-IT"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it-IT" dirty="0" smtClean="0"/>
                      <a:t>Ordini </a:t>
                    </a:r>
                    <a:r>
                      <a:rPr lang="it-IT" dirty="0"/>
                      <a:t>con dati completi su sez. </a:t>
                    </a:r>
                    <a:r>
                      <a:rPr lang="it-IT" dirty="0" smtClean="0"/>
                      <a:t>«</a:t>
                    </a:r>
                    <a:r>
                      <a:rPr lang="it-IT" dirty="0" err="1" smtClean="0"/>
                      <a:t>Amm</a:t>
                    </a:r>
                    <a:r>
                      <a:rPr lang="it-IT" dirty="0"/>
                      <a:t>. </a:t>
                    </a:r>
                    <a:r>
                      <a:rPr lang="it-IT" dirty="0" smtClean="0"/>
                      <a:t>Trasparente» del sito </a:t>
                    </a:r>
                    <a:r>
                      <a:rPr lang="it-IT" i="1" dirty="0" smtClean="0"/>
                      <a:t>web</a:t>
                    </a:r>
                    <a:r>
                      <a:rPr lang="it-IT" dirty="0"/>
                      <a:t>
3%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Foglio1!$B$4:$B$6</c:f>
              <c:strCache>
                <c:ptCount val="3"/>
                <c:pt idx="0">
                  <c:v>Ordini con siti web senza "Amm. Trasparente"</c:v>
                </c:pt>
                <c:pt idx="1">
                  <c:v>Ordini  con dati incompleti/mancanti su sez "Amm. Trasparente" del sito Web</c:v>
                </c:pt>
                <c:pt idx="2">
                  <c:v>Ordini con dati completi su sez. "Amm. Trasparente"</c:v>
                </c:pt>
              </c:strCache>
            </c:strRef>
          </c:cat>
          <c:val>
            <c:numRef>
              <c:f>Foglio1!$C$4:$C$6</c:f>
              <c:numCache>
                <c:formatCode>General</c:formatCode>
                <c:ptCount val="3"/>
                <c:pt idx="0">
                  <c:v>15</c:v>
                </c:pt>
                <c:pt idx="1">
                  <c:v>19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37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28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538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13454-B7A5-4F71-A906-7C3DBDEDD8D5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1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497A8-413B-4A91-BAE3-4E0B8374BB9C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3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95875-919A-422F-AA54-43DB072F5EB4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41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3889E-2C4F-4D5E-8E98-44CB7DC81DA5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985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A390F-3378-4612-B9AC-5504E483A004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944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17288-F77A-4CA2-85DC-CDFDDBCB937A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89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7DEE1-1312-4DB3-820B-554CABC2FE5C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78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68F47-4601-423C-84AE-F7398CBD4D23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1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33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D58F7-3FB6-4E9E-9D1D-8D7C865A4C07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9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03569-B4A7-4A96-BB8E-234E2623D0B9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99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42C37-284E-456A-B731-5E536978F4F3}" type="slidenum">
              <a:rPr lang="es-ES">
                <a:solidFill>
                  <a:srgbClr val="000000"/>
                </a:solidFill>
              </a:rPr>
              <a:pPr/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0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3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87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05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31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37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83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7580171-07A0-4423-BAB5-8078000572A3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3909F3-372C-436D-8326-D9012C3DF28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0C6215-3A5F-42BB-9B7C-40E434283FFA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9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51720" y="6210543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Assemblea dei Presidenti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ROMA, 14 NOVEMBRE 2015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8864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CNI E ORDINI PROFESSIONALI: STATO DELL’ADEMPIMENTO DEGLI OBBLIGHI DI TRASPARENZA E ANTICORRUZIONE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124" y="2348880"/>
            <a:ext cx="4552876" cy="164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1763688" y="5373216"/>
            <a:ext cx="6120680" cy="1080120"/>
          </a:xfrm>
        </p:spPr>
        <p:txBody>
          <a:bodyPr anchor="t"/>
          <a:lstStyle/>
          <a:p>
            <a:r>
              <a:rPr lang="it-IT" sz="2400" b="1" dirty="0" smtClean="0"/>
              <a:t>ING. ARMANDO ZAMBRANO</a:t>
            </a:r>
          </a:p>
          <a:p>
            <a:r>
              <a:rPr lang="it-IT" sz="2400" dirty="0" smtClean="0"/>
              <a:t>Presidente </a:t>
            </a:r>
            <a:r>
              <a:rPr lang="it-IT" sz="2400" dirty="0"/>
              <a:t>del CNI</a:t>
            </a:r>
          </a:p>
          <a:p>
            <a:endParaRPr lang="it-IT" dirty="0"/>
          </a:p>
        </p:txBody>
      </p:sp>
      <p:pic>
        <p:nvPicPr>
          <p:cNvPr id="7" name="Immagine 6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719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1) AZIONE VERSO 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556792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259632" y="1772816"/>
            <a:ext cx="7728641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19 novembre 2014</a:t>
            </a:r>
            <a:r>
              <a:rPr lang="it-IT" sz="2400" dirty="0"/>
              <a:t>: </a:t>
            </a:r>
            <a:r>
              <a:rPr lang="it-IT" sz="2400" u="sng" dirty="0"/>
              <a:t>incontro con Presidente dell’ANAC</a:t>
            </a:r>
            <a:r>
              <a:rPr lang="it-IT" sz="2400" dirty="0"/>
              <a:t>, dott. Raffaele Cantone, per richiedere proroga del termine per gli adempimenti e istituzione tavolo di lavoro congiunto RPT, CUP e ANAC (seguito da lettera inviata all’ANAC in data 9.12.2014</a:t>
            </a:r>
            <a:r>
              <a:rPr lang="it-IT" sz="2400" dirty="0" smtClean="0"/>
              <a:t>).</a:t>
            </a:r>
            <a:endParaRPr lang="it-IT" sz="24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4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 smtClean="0"/>
              <a:t>14 </a:t>
            </a:r>
            <a:r>
              <a:rPr lang="it-IT" sz="2400" b="1" dirty="0"/>
              <a:t>gennaio 2015</a:t>
            </a:r>
            <a:r>
              <a:rPr lang="it-IT" sz="2400" dirty="0"/>
              <a:t>: </a:t>
            </a:r>
            <a:r>
              <a:rPr lang="it-IT" sz="2400" u="sng" dirty="0"/>
              <a:t>1° incontro del Tavolo di lavoro</a:t>
            </a:r>
            <a:r>
              <a:rPr lang="it-IT" sz="2400" dirty="0"/>
              <a:t> congiunto ANAC, RPT e CUP, del cui esito è stata data comunicazione agli Ordini a mezzo di circ. CNI n. 482 del </a:t>
            </a:r>
            <a:r>
              <a:rPr lang="it-IT" sz="2400" dirty="0" smtClean="0"/>
              <a:t>27.01.2015.</a:t>
            </a:r>
            <a:endParaRPr lang="it-IT" sz="2400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/>
            <a:endParaRPr lang="it-IT" sz="2800" dirty="0"/>
          </a:p>
          <a:p>
            <a:pPr algn="just"/>
            <a:r>
              <a:rPr lang="it-IT" sz="2700" dirty="0" smtClean="0"/>
              <a:t> 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4101073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1) AZIONE LEGISLATIVA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556792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355425" y="1556792"/>
            <a:ext cx="7632848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it-IT" sz="2800" b="1" dirty="0" smtClean="0"/>
              <a:t>Legge </a:t>
            </a:r>
            <a:r>
              <a:rPr lang="it-IT" sz="2800" b="1" dirty="0"/>
              <a:t>7 agosto 2015, n. 124</a:t>
            </a:r>
          </a:p>
          <a:p>
            <a:pPr algn="just"/>
            <a:r>
              <a:rPr lang="it-IT" sz="2800" dirty="0"/>
              <a:t>d</a:t>
            </a:r>
            <a:r>
              <a:rPr lang="it-IT" sz="2800" dirty="0" smtClean="0"/>
              <a:t>i «Delega al </a:t>
            </a:r>
            <a:r>
              <a:rPr lang="it-IT" sz="2800" dirty="0"/>
              <a:t>Governo in materia di riorganizzazione delle amministrazioni </a:t>
            </a:r>
            <a:r>
              <a:rPr lang="it-IT" sz="2800" dirty="0" smtClean="0"/>
              <a:t>pubbliche» (cd. Legge Madia)</a:t>
            </a:r>
            <a:r>
              <a:rPr lang="it-IT" sz="2700" dirty="0" smtClean="0"/>
              <a:t>:</a:t>
            </a:r>
          </a:p>
          <a:p>
            <a:pPr algn="just"/>
            <a:endParaRPr lang="it-IT" sz="2700" dirty="0"/>
          </a:p>
          <a:p>
            <a:pPr algn="just"/>
            <a:r>
              <a:rPr lang="it-IT" sz="2700" b="1" dirty="0"/>
              <a:t>A</a:t>
            </a:r>
            <a:r>
              <a:rPr lang="it-IT" sz="2700" b="1" dirty="0" smtClean="0"/>
              <a:t>rt. 7 della Legge:</a:t>
            </a:r>
          </a:p>
          <a:p>
            <a:pPr algn="just"/>
            <a:r>
              <a:rPr lang="it-IT" sz="2800" dirty="0" smtClean="0"/>
              <a:t>«Revisione </a:t>
            </a:r>
            <a:r>
              <a:rPr lang="it-IT" sz="2800" dirty="0"/>
              <a:t>e semplificazione delle disposizioni in materia di prevenzione della corruzione, </a:t>
            </a:r>
            <a:r>
              <a:rPr lang="it-IT" sz="2800" dirty="0" smtClean="0"/>
              <a:t>pubblicità </a:t>
            </a:r>
            <a:r>
              <a:rPr lang="it-IT" sz="2800" dirty="0"/>
              <a:t>e </a:t>
            </a:r>
            <a:r>
              <a:rPr lang="it-IT" sz="2800" dirty="0" smtClean="0"/>
              <a:t>trasparenza». </a:t>
            </a:r>
            <a:endParaRPr lang="it-IT" sz="2700" dirty="0" smtClean="0"/>
          </a:p>
          <a:p>
            <a:pPr algn="r"/>
            <a:r>
              <a:rPr lang="it-IT" sz="2700" i="1" dirty="0" smtClean="0">
                <a:solidFill>
                  <a:srgbClr val="C00000"/>
                </a:solidFill>
              </a:rPr>
              <a:t>(segue)</a:t>
            </a:r>
            <a:endParaRPr lang="it-IT" sz="27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16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1) AZIONE LEGISLATIVA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6118" y="1484784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355425" y="1556792"/>
            <a:ext cx="7632848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it-IT" sz="1900" b="1" dirty="0"/>
              <a:t>A</a:t>
            </a:r>
            <a:r>
              <a:rPr lang="it-IT" sz="1900" b="1" dirty="0" smtClean="0"/>
              <a:t>rt. 7 Legge Madia</a:t>
            </a:r>
            <a:r>
              <a:rPr lang="it-IT" sz="1900" dirty="0" smtClean="0"/>
              <a:t>:</a:t>
            </a:r>
          </a:p>
          <a:p>
            <a:pPr algn="just" fontAlgn="base"/>
            <a:r>
              <a:rPr lang="it-IT" sz="1900" i="1" dirty="0" smtClean="0"/>
              <a:t>«1</a:t>
            </a:r>
            <a:r>
              <a:rPr lang="it-IT" sz="1900" i="1" dirty="0"/>
              <a:t>. Il Governo è</a:t>
            </a:r>
            <a:r>
              <a:rPr lang="it-IT" sz="1900" i="1" dirty="0" smtClean="0"/>
              <a:t> </a:t>
            </a:r>
            <a:r>
              <a:rPr lang="it-IT" sz="1900" i="1" dirty="0"/>
              <a:t>delegato ad adottare, </a:t>
            </a:r>
            <a:r>
              <a:rPr lang="it-IT" sz="1900" i="1" u="sng" dirty="0"/>
              <a:t>entro sei mesi dalla data di entrata in vigore della presente legge, uno o </a:t>
            </a:r>
            <a:r>
              <a:rPr lang="it-IT" sz="1900" i="1" u="sng" dirty="0" smtClean="0"/>
              <a:t>più </a:t>
            </a:r>
            <a:r>
              <a:rPr lang="it-IT" sz="1900" i="1" u="sng" dirty="0"/>
              <a:t>decreti legislativi</a:t>
            </a:r>
            <a:r>
              <a:rPr lang="it-IT" sz="1900" i="1" dirty="0"/>
              <a:t> recanti disposizioni integrative e correttive del decreto legislativo 14 marzo 2013, n. 33, in materia di </a:t>
            </a:r>
            <a:r>
              <a:rPr lang="it-IT" sz="1900" i="1" dirty="0" smtClean="0"/>
              <a:t>pubblicità, </a:t>
            </a:r>
            <a:r>
              <a:rPr lang="it-IT" sz="1900" i="1" dirty="0"/>
              <a:t>trasparenza e diffusione di informazioni da parte delle pubbliche amministrazioni, nel rispetto </a:t>
            </a:r>
            <a:r>
              <a:rPr lang="it-IT" sz="1900" i="1" dirty="0" smtClean="0"/>
              <a:t>(…) dei </a:t>
            </a:r>
            <a:r>
              <a:rPr lang="it-IT" sz="1900" i="1" dirty="0"/>
              <a:t>seguenti principi e criteri direttivi: </a:t>
            </a:r>
            <a:endParaRPr lang="it-IT" sz="1900" i="1" dirty="0" smtClean="0"/>
          </a:p>
          <a:p>
            <a:pPr marL="457200" indent="-457200" algn="just" fontAlgn="base">
              <a:buAutoNum type="alphaLcParenR"/>
            </a:pPr>
            <a:r>
              <a:rPr lang="it-IT" sz="1900" i="1" dirty="0" smtClean="0"/>
              <a:t>ridefinizione </a:t>
            </a:r>
            <a:r>
              <a:rPr lang="it-IT" sz="1900" i="1" dirty="0"/>
              <a:t>e </a:t>
            </a:r>
            <a:r>
              <a:rPr lang="it-IT" sz="1900" i="1" u="sng" dirty="0"/>
              <a:t>precisazione dell'ambito soggettivo di </a:t>
            </a:r>
            <a:r>
              <a:rPr lang="it-IT" sz="1900" i="1" u="sng" dirty="0" smtClean="0"/>
              <a:t>applicazione </a:t>
            </a:r>
            <a:r>
              <a:rPr lang="it-IT" sz="1900" i="1" dirty="0" smtClean="0"/>
              <a:t>degli </a:t>
            </a:r>
            <a:r>
              <a:rPr lang="it-IT" sz="1900" i="1" dirty="0"/>
              <a:t>obblighi e delle misure in materia di trasparenza; </a:t>
            </a:r>
            <a:r>
              <a:rPr lang="it-IT" sz="1900" i="1" dirty="0" smtClean="0"/>
              <a:t>(…)</a:t>
            </a:r>
          </a:p>
          <a:p>
            <a:pPr marL="361950" indent="-361950" algn="just" fontAlgn="base"/>
            <a:r>
              <a:rPr lang="it-IT" sz="1900" i="1" dirty="0"/>
              <a:t>c) </a:t>
            </a:r>
            <a:r>
              <a:rPr lang="it-IT" sz="1900" i="1" u="sng" dirty="0"/>
              <a:t>riduzione e concentrazione degli oneri</a:t>
            </a:r>
            <a:r>
              <a:rPr lang="it-IT" sz="1900" i="1" dirty="0"/>
              <a:t> gravanti in capo </a:t>
            </a:r>
            <a:r>
              <a:rPr lang="it-IT" sz="1900" i="1" dirty="0" smtClean="0"/>
              <a:t>alle               amministrazioni pubbliche, ferme restando le previsioni in materia di verifica, controllo e sanzioni; </a:t>
            </a:r>
            <a:endParaRPr lang="it-IT" sz="1900" i="1" dirty="0"/>
          </a:p>
          <a:p>
            <a:pPr marL="361950" indent="-361950" algn="just" fontAlgn="base"/>
            <a:r>
              <a:rPr lang="it-IT" sz="1900" i="1" dirty="0"/>
              <a:t>d) precisazione dei contenuti e del procedimento di adozione  del </a:t>
            </a:r>
            <a:r>
              <a:rPr lang="it-IT" sz="1900" i="1" u="sng" dirty="0"/>
              <a:t>Piano  nazionale  anticorruzione</a:t>
            </a:r>
            <a:r>
              <a:rPr lang="it-IT" sz="1900" i="1" dirty="0"/>
              <a:t>,  dei  </a:t>
            </a:r>
            <a:r>
              <a:rPr lang="it-IT" sz="1900" i="1" u="sng" dirty="0"/>
              <a:t>piani  di  prevenzione  della corruzione  e  della  relazione  annuale   del   responsabile</a:t>
            </a:r>
            <a:r>
              <a:rPr lang="it-IT" sz="1900" i="1" dirty="0"/>
              <a:t>   della prevenzione della </a:t>
            </a:r>
            <a:r>
              <a:rPr lang="it-IT" sz="1900" i="1" dirty="0" smtClean="0"/>
              <a:t>corruzione (…)».</a:t>
            </a:r>
          </a:p>
          <a:p>
            <a:pPr marL="361950" indent="-361950" algn="r" fontAlgn="base"/>
            <a:r>
              <a:rPr lang="it-IT" sz="1900" i="1" dirty="0" smtClean="0">
                <a:solidFill>
                  <a:srgbClr val="C00000"/>
                </a:solidFill>
              </a:rPr>
              <a:t>(segue)</a:t>
            </a:r>
            <a:endParaRPr lang="it-IT" sz="19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20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1) AZIONE LEGISLATIVA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6118" y="1484784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355425" y="1700808"/>
            <a:ext cx="7632848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it-IT" sz="2200" dirty="0" smtClean="0"/>
              <a:t>Pertanto, in attuazione dell’art. 7 della L. 124/2015 (cd. Legge Madia), </a:t>
            </a:r>
            <a:r>
              <a:rPr lang="it-IT" sz="2200" u="sng" dirty="0" smtClean="0"/>
              <a:t>entro il mese di febbraio 2016</a:t>
            </a:r>
            <a:r>
              <a:rPr lang="it-IT" sz="2200" dirty="0" smtClean="0"/>
              <a:t> il Governo è tenuto ad adottare </a:t>
            </a:r>
            <a:r>
              <a:rPr lang="it-IT" sz="2200" u="sng" dirty="0" smtClean="0"/>
              <a:t>uno o più decreti </a:t>
            </a:r>
            <a:r>
              <a:rPr lang="it-IT" sz="2200" u="sng" dirty="0"/>
              <a:t>legislativi </a:t>
            </a:r>
            <a:r>
              <a:rPr lang="it-IT" sz="2200" u="sng" dirty="0" smtClean="0"/>
              <a:t>di integrazione e correzione</a:t>
            </a:r>
            <a:r>
              <a:rPr lang="it-IT" sz="2200" dirty="0" smtClean="0"/>
              <a:t> dei disposti </a:t>
            </a:r>
            <a:r>
              <a:rPr lang="it-IT" sz="2200" dirty="0"/>
              <a:t>del </a:t>
            </a:r>
            <a:r>
              <a:rPr lang="it-IT" sz="2200" dirty="0" err="1" smtClean="0"/>
              <a:t>D.Lgs.</a:t>
            </a:r>
            <a:r>
              <a:rPr lang="it-IT" sz="2200" dirty="0" smtClean="0"/>
              <a:t> 33/2013 (</a:t>
            </a:r>
            <a:r>
              <a:rPr lang="it-IT" sz="2200" i="1" dirty="0" smtClean="0"/>
              <a:t>«Obblighi </a:t>
            </a:r>
            <a:r>
              <a:rPr lang="it-IT" sz="2200" i="1" dirty="0"/>
              <a:t>di </a:t>
            </a:r>
            <a:r>
              <a:rPr lang="it-IT" sz="2200" i="1" dirty="0" smtClean="0"/>
              <a:t>pubblicità, </a:t>
            </a:r>
            <a:r>
              <a:rPr lang="it-IT" sz="2200" i="1" dirty="0"/>
              <a:t>trasparenza e diffusione di informazioni da parte delle pubbliche </a:t>
            </a:r>
            <a:r>
              <a:rPr lang="it-IT" sz="2200" i="1" dirty="0" smtClean="0"/>
              <a:t>amministrazioni»</a:t>
            </a:r>
            <a:r>
              <a:rPr lang="it-IT" sz="2200" dirty="0" smtClean="0"/>
              <a:t>).</a:t>
            </a:r>
          </a:p>
          <a:p>
            <a:pPr algn="just" fontAlgn="base"/>
            <a:endParaRPr lang="it-IT" sz="2200" dirty="0"/>
          </a:p>
          <a:p>
            <a:pPr algn="just" fontAlgn="base"/>
            <a:r>
              <a:rPr lang="it-IT" sz="2200" dirty="0" smtClean="0"/>
              <a:t>Inoltre, entro </a:t>
            </a:r>
            <a:r>
              <a:rPr lang="it-IT" sz="2200" dirty="0"/>
              <a:t>dodici mesi dalla data di entrata in vigore di ciascuno dei decreti </a:t>
            </a:r>
            <a:r>
              <a:rPr lang="it-IT" sz="2200" dirty="0" smtClean="0"/>
              <a:t>delegati, </a:t>
            </a:r>
            <a:r>
              <a:rPr lang="it-IT" sz="2200" dirty="0"/>
              <a:t>il Governo </a:t>
            </a:r>
            <a:r>
              <a:rPr lang="it-IT" sz="2200" dirty="0" smtClean="0"/>
              <a:t>potrà adottare </a:t>
            </a:r>
            <a:r>
              <a:rPr lang="it-IT" sz="2200" u="sng" dirty="0" smtClean="0"/>
              <a:t>ulteriori decreti legislativi</a:t>
            </a:r>
            <a:r>
              <a:rPr lang="it-IT" sz="2200" dirty="0" smtClean="0"/>
              <a:t>, recanti integrazioni e correzioni della relativa disciplina (art. 7, comma 5, L. 124/2015).</a:t>
            </a:r>
            <a:endParaRPr lang="it-IT" sz="2200" i="1" dirty="0"/>
          </a:p>
          <a:p>
            <a:pPr algn="just" fontAlgn="base"/>
            <a:endParaRPr lang="it-IT" sz="1900" i="1" dirty="0"/>
          </a:p>
        </p:txBody>
      </p:sp>
    </p:spTree>
    <p:extLst>
      <p:ext uri="{BB962C8B-B14F-4D97-AF65-F5344CB8AC3E}">
        <p14:creationId xmlns:p14="http://schemas.microsoft.com/office/powerpoint/2010/main" val="3101827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) ATTIVITA’ DI ADEGUAMENTO DEL CNI AGLI OBBLIGHI DI LEGGE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556792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331640" y="1540732"/>
            <a:ext cx="763284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Approvazione, </a:t>
            </a:r>
            <a:r>
              <a:rPr lang="it-IT" sz="2000" dirty="0"/>
              <a:t>in data 19.12.2014, del </a:t>
            </a:r>
            <a:r>
              <a:rPr lang="it-IT" sz="2000" i="1" dirty="0"/>
              <a:t>«</a:t>
            </a:r>
            <a:r>
              <a:rPr lang="it-IT" sz="2000" b="1" i="1" dirty="0"/>
              <a:t>Regolamento recante gli obblighi di pubblicità, trasparenza e diffusione delle informazioni</a:t>
            </a:r>
            <a:r>
              <a:rPr lang="it-IT" sz="2000" i="1" dirty="0"/>
              <a:t> da parte del CNI e dei Consigli territoriali dell’Ordine degli </a:t>
            </a:r>
            <a:r>
              <a:rPr lang="it-IT" sz="2000" i="1" dirty="0" smtClean="0"/>
              <a:t>ingegneri, </a:t>
            </a:r>
            <a:r>
              <a:rPr lang="it-IT" sz="2000" i="1" dirty="0"/>
              <a:t>ai sensi dell’art</a:t>
            </a:r>
            <a:r>
              <a:rPr lang="it-IT" sz="2000" i="1" dirty="0" smtClean="0"/>
              <a:t>. 2</a:t>
            </a:r>
            <a:r>
              <a:rPr lang="it-IT" sz="2000" i="1" dirty="0"/>
              <a:t>, comma 2-bis del </a:t>
            </a:r>
            <a:r>
              <a:rPr lang="it-IT" sz="2000" i="1" dirty="0" smtClean="0"/>
              <a:t>D.L. </a:t>
            </a:r>
            <a:r>
              <a:rPr lang="it-IT" sz="2000" i="1" dirty="0"/>
              <a:t>31 agosto 2013, n. </a:t>
            </a:r>
            <a:r>
              <a:rPr lang="it-IT" sz="2000" i="1" dirty="0" smtClean="0"/>
              <a:t>101, </a:t>
            </a:r>
            <a:r>
              <a:rPr lang="it-IT" sz="2000" i="1" dirty="0"/>
              <a:t>convertito </a:t>
            </a:r>
            <a:r>
              <a:rPr lang="it-IT" sz="2000" i="1" dirty="0" smtClean="0"/>
              <a:t>dalla </a:t>
            </a:r>
            <a:r>
              <a:rPr lang="it-IT" sz="2000" i="1" dirty="0"/>
              <a:t>L. </a:t>
            </a:r>
            <a:r>
              <a:rPr lang="it-IT" sz="2000" i="1" dirty="0" smtClean="0"/>
              <a:t>125/2013»</a:t>
            </a:r>
            <a:r>
              <a:rPr lang="it-IT" sz="20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b="1" dirty="0"/>
              <a:t>Nomina del Responsabile Prevenzione Corruzione e Trasparenza Unico </a:t>
            </a:r>
            <a:r>
              <a:rPr lang="it-IT" sz="2000" dirty="0"/>
              <a:t>a livello </a:t>
            </a:r>
            <a:r>
              <a:rPr lang="it-IT" sz="2000" dirty="0" smtClean="0"/>
              <a:t>nazionale, con ruolo di coordinamento </a:t>
            </a:r>
            <a:r>
              <a:rPr lang="it-IT" sz="2000" dirty="0"/>
              <a:t>dei Referenti Territoriali nominati dai rispettivi </a:t>
            </a:r>
            <a:r>
              <a:rPr lang="it-IT" sz="2000" dirty="0" smtClean="0"/>
              <a:t>Ordini provinciali.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2000" dirty="0"/>
              <a:t>Strutturazione della </a:t>
            </a:r>
            <a:r>
              <a:rPr lang="it-IT" sz="2000" b="1" dirty="0"/>
              <a:t>sezione «Consiglio Trasparente»</a:t>
            </a:r>
            <a:r>
              <a:rPr lang="it-IT" sz="2000" dirty="0"/>
              <a:t> del sito internet istituzionale, in ottemperanza al </a:t>
            </a:r>
            <a:r>
              <a:rPr lang="it-IT" sz="2000" dirty="0" err="1" smtClean="0"/>
              <a:t>D.Lgs</a:t>
            </a:r>
            <a:r>
              <a:rPr lang="it-IT" sz="2000" dirty="0" err="1"/>
              <a:t>.</a:t>
            </a:r>
            <a:r>
              <a:rPr lang="it-IT" sz="2000" dirty="0"/>
              <a:t> 33/2013 e al Regolamento </a:t>
            </a:r>
            <a:r>
              <a:rPr lang="it-IT" sz="2000" dirty="0" smtClean="0"/>
              <a:t>sulla </a:t>
            </a:r>
            <a:r>
              <a:rPr lang="it-IT" sz="2000" dirty="0"/>
              <a:t>t</a:t>
            </a:r>
            <a:r>
              <a:rPr lang="it-IT" sz="2000" dirty="0" smtClean="0"/>
              <a:t>rasparenza </a:t>
            </a:r>
            <a:r>
              <a:rPr lang="it-IT" sz="2000" dirty="0"/>
              <a:t>sopra </a:t>
            </a:r>
            <a:r>
              <a:rPr lang="it-IT" sz="2000" dirty="0" smtClean="0"/>
              <a:t>indicato.</a:t>
            </a:r>
          </a:p>
          <a:p>
            <a:pPr algn="r"/>
            <a:r>
              <a:rPr lang="it-IT" sz="2000" i="1" dirty="0" smtClean="0">
                <a:solidFill>
                  <a:srgbClr val="C00000"/>
                </a:solidFill>
              </a:rPr>
              <a:t>(segue)</a:t>
            </a:r>
            <a:endParaRPr lang="it-IT" sz="2000" i="1" dirty="0">
              <a:solidFill>
                <a:srgbClr val="C00000"/>
              </a:solidFill>
            </a:endParaRPr>
          </a:p>
          <a:p>
            <a:pPr algn="just"/>
            <a:endParaRPr lang="it-IT" sz="2800" dirty="0"/>
          </a:p>
          <a:p>
            <a:pPr algn="just"/>
            <a:r>
              <a:rPr lang="it-IT" sz="2700" dirty="0" smtClean="0"/>
              <a:t> 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3960537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7696" y="548680"/>
            <a:ext cx="7259529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2) ATTIVITA’ DI ADEGUAMENTO AGLI OBBLIGHI DEL CNI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556792"/>
            <a:ext cx="7560840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259633" y="1556792"/>
            <a:ext cx="749908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Approvazione, in data 22.04.2015, </a:t>
            </a:r>
            <a:r>
              <a:rPr lang="it-IT" sz="2300" dirty="0"/>
              <a:t>del </a:t>
            </a:r>
            <a:r>
              <a:rPr lang="it-IT" sz="2300" b="1" dirty="0"/>
              <a:t>Codice di Comportamento dei dipendenti </a:t>
            </a:r>
            <a:r>
              <a:rPr lang="it-IT" sz="2300" dirty="0"/>
              <a:t>del CNI e pubblicazione nella sezione «Consiglio trasparente</a:t>
            </a:r>
            <a:r>
              <a:rPr lang="it-IT" sz="2300" dirty="0" smtClean="0"/>
              <a:t>».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Approvazione, in data 29.07.2015 </a:t>
            </a:r>
            <a:r>
              <a:rPr lang="it-IT" sz="2300" dirty="0"/>
              <a:t>del </a:t>
            </a:r>
            <a:r>
              <a:rPr lang="it-IT" sz="2300" b="1" dirty="0" smtClean="0"/>
              <a:t>Programma Triennale di Prevenzione della Corruzione e del </a:t>
            </a:r>
            <a:r>
              <a:rPr lang="it-IT" sz="2300" b="1" dirty="0"/>
              <a:t>Programma </a:t>
            </a:r>
            <a:r>
              <a:rPr lang="it-IT" sz="2300" b="1" dirty="0" smtClean="0"/>
              <a:t>Triennale Trasparenza e Integrità</a:t>
            </a:r>
            <a:r>
              <a:rPr lang="it-IT" sz="2300" dirty="0" smtClean="0"/>
              <a:t> e </a:t>
            </a:r>
            <a:r>
              <a:rPr lang="it-IT" sz="2300" dirty="0"/>
              <a:t>pubblicazione nella Sezione </a:t>
            </a:r>
            <a:r>
              <a:rPr lang="it-IT" sz="2300" dirty="0" smtClean="0"/>
              <a:t>«Consiglio Trasparente». 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357660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a. Le circolari informative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888285"/>
            <a:ext cx="7560840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Circ. n. 365 del 28.04.2014 </a:t>
            </a:r>
            <a:r>
              <a:rPr lang="it-IT" sz="2100" dirty="0" smtClean="0"/>
              <a:t>sul tema degli adempimenti degli Ordini in materia di trasparenza e anticorruzione, in seguito alla </a:t>
            </a:r>
            <a:r>
              <a:rPr lang="it-IT" sz="2100" u="sng" dirty="0" smtClean="0"/>
              <a:t>delibera AVCP del 22 maggio 2013</a:t>
            </a:r>
            <a:r>
              <a:rPr lang="it-IT" sz="21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1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Circ. n. 446 del 4.11.2014 </a:t>
            </a:r>
            <a:r>
              <a:rPr lang="it-IT" sz="2100" dirty="0" smtClean="0"/>
              <a:t>in materia di applicabilità della normativa sulla trasparenza e anticorruzione agli Ordini professionali, a seguito della </a:t>
            </a:r>
            <a:r>
              <a:rPr lang="it-IT" sz="2100" u="sng" dirty="0" smtClean="0"/>
              <a:t>delibera ANAC n. 145/2014</a:t>
            </a:r>
            <a:r>
              <a:rPr lang="it-IT" sz="21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1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Circ. n. 451 del 19.11.2014 </a:t>
            </a:r>
            <a:r>
              <a:rPr lang="it-IT" sz="2100" dirty="0" smtClean="0"/>
              <a:t>sul </a:t>
            </a:r>
            <a:r>
              <a:rPr lang="it-IT" sz="2100" u="sng" dirty="0" smtClean="0"/>
              <a:t>rinvio al 1° gennaio 2015</a:t>
            </a:r>
            <a:r>
              <a:rPr lang="it-IT" sz="2100" dirty="0" smtClean="0"/>
              <a:t> delle attività di controllo dell’ANAC e relativa modifica della delibera n. 145/2014;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1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Circ. n. 454 del 21.11.2014</a:t>
            </a:r>
            <a:r>
              <a:rPr lang="it-IT" sz="2100" dirty="0" smtClean="0"/>
              <a:t>, recante informativa della richiesta di costituzione di un </a:t>
            </a:r>
            <a:r>
              <a:rPr lang="it-IT" sz="2100" u="sng" dirty="0" smtClean="0"/>
              <a:t>tavolo di lavoro congiunto fra ANAC, CUP e RPT </a:t>
            </a:r>
            <a:r>
              <a:rPr lang="it-IT" sz="2100" dirty="0" smtClean="0"/>
              <a:t>per la definizione di modalità speciali di adempimento degli obblighi di anticorruzione e trasparenza da parte degli Ordini;</a:t>
            </a:r>
          </a:p>
          <a:p>
            <a:pPr marL="0" indent="0" algn="r">
              <a:buNone/>
            </a:pPr>
            <a:r>
              <a:rPr lang="it-IT" sz="2100" i="1" dirty="0" smtClean="0">
                <a:solidFill>
                  <a:srgbClr val="C00000"/>
                </a:solidFill>
              </a:rPr>
              <a:t>(segue)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6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a. Le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circolari informative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911895"/>
            <a:ext cx="7560840" cy="460851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470 del 23.12.2014 </a:t>
            </a:r>
            <a:r>
              <a:rPr lang="it-IT" sz="2200" dirty="0" smtClean="0"/>
              <a:t>di divulgazione fra gli Ordini di uno schema di </a:t>
            </a:r>
            <a:r>
              <a:rPr lang="it-IT" sz="2200" i="1" dirty="0" smtClean="0"/>
              <a:t>«</a:t>
            </a:r>
            <a:r>
              <a:rPr lang="it-IT" sz="2200" i="1" u="sng" dirty="0" smtClean="0"/>
              <a:t>Regolamento recante </a:t>
            </a:r>
            <a:r>
              <a:rPr lang="it-IT" sz="2200" i="1" u="sng" dirty="0"/>
              <a:t>gli obblighi di pubblicità, trasparenza </a:t>
            </a:r>
            <a:r>
              <a:rPr lang="it-IT" sz="2200" i="1" dirty="0"/>
              <a:t>e diffusione delle </a:t>
            </a:r>
            <a:r>
              <a:rPr lang="it-IT" sz="2200" i="1" dirty="0" smtClean="0"/>
              <a:t>informazioni»</a:t>
            </a:r>
            <a:r>
              <a:rPr lang="it-IT" sz="2200" dirty="0" smtClean="0"/>
              <a:t>, integralmente </a:t>
            </a:r>
            <a:r>
              <a:rPr lang="it-IT" sz="2200" dirty="0" err="1" smtClean="0"/>
              <a:t>recepibile</a:t>
            </a:r>
            <a:r>
              <a:rPr lang="it-IT" sz="2200" dirty="0" smtClean="0"/>
              <a:t> da parte dei singoli Ordini territoriali;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482 del 27.01.2015 </a:t>
            </a:r>
            <a:r>
              <a:rPr lang="it-IT" sz="2200" dirty="0" smtClean="0"/>
              <a:t>di </a:t>
            </a:r>
            <a:r>
              <a:rPr lang="it-IT" sz="2200" u="sng" dirty="0" smtClean="0"/>
              <a:t>resoconto del primo incontro del tavolo di lavoro</a:t>
            </a:r>
            <a:r>
              <a:rPr lang="it-IT" sz="2200" dirty="0" smtClean="0"/>
              <a:t> tra ANAC, RPT e CUP in materia di applicabilità degli obblighi di trasparenza e anticorruzione agli Ordini professionali, tenutosi </a:t>
            </a:r>
            <a:r>
              <a:rPr lang="it-IT" sz="2200" u="sng" dirty="0" smtClean="0"/>
              <a:t>in  data 14.01.2015</a:t>
            </a:r>
            <a:r>
              <a:rPr lang="it-IT" sz="22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506 del 23.03.2015 </a:t>
            </a:r>
            <a:r>
              <a:rPr lang="it-IT" sz="2200" dirty="0" smtClean="0"/>
              <a:t>contenente </a:t>
            </a:r>
            <a:r>
              <a:rPr lang="it-IT" sz="2200" u="sng" dirty="0" smtClean="0"/>
              <a:t>Schema esemplificativo</a:t>
            </a:r>
            <a:r>
              <a:rPr lang="it-IT" sz="2200" dirty="0" smtClean="0"/>
              <a:t> della sezione del sito </a:t>
            </a:r>
            <a:r>
              <a:rPr lang="it-IT" sz="2200" i="1" dirty="0" smtClean="0"/>
              <a:t>web</a:t>
            </a:r>
            <a:r>
              <a:rPr lang="it-IT" sz="2200" dirty="0" smtClean="0"/>
              <a:t> definita «Consiglio Trasparente»;</a:t>
            </a:r>
          </a:p>
          <a:p>
            <a:pPr marL="0" indent="0" algn="r">
              <a:buNone/>
            </a:pPr>
            <a:r>
              <a:rPr lang="it-IT" sz="2200" i="1" dirty="0" smtClean="0">
                <a:solidFill>
                  <a:srgbClr val="C00000"/>
                </a:solidFill>
              </a:rPr>
              <a:t>(segue)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3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a. Le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circolari informative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772816"/>
            <a:ext cx="7560840" cy="4536504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536 del 14.05.2015 </a:t>
            </a:r>
            <a:r>
              <a:rPr lang="it-IT" sz="2200" dirty="0" smtClean="0"/>
              <a:t>contenente le </a:t>
            </a:r>
            <a:r>
              <a:rPr lang="it-IT" sz="2200" u="sng" dirty="0" smtClean="0"/>
              <a:t>Linee guida del CNI sul Codice di comportamento dei dipendenti </a:t>
            </a:r>
            <a:r>
              <a:rPr lang="it-IT" sz="2200" dirty="0" smtClean="0"/>
              <a:t>degli Ordini territoriali, indirizzate agli Ordini aderenti al Regolamento Trasparenza emanato dal CNI;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575 del 3.08.2015 </a:t>
            </a:r>
            <a:r>
              <a:rPr lang="it-IT" sz="2200" dirty="0" smtClean="0"/>
              <a:t>contenente </a:t>
            </a:r>
            <a:r>
              <a:rPr lang="it-IT" sz="2200" u="sng" dirty="0" smtClean="0"/>
              <a:t>Linee guida del CNI per la redazione del Programma triennale</a:t>
            </a:r>
            <a:r>
              <a:rPr lang="it-IT" sz="2200" dirty="0" smtClean="0"/>
              <a:t> per la prevenzione della corruzione e per la trasparenza e integrità degli Ordini territoriali (PTPC e PTTI);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dirty="0" smtClean="0"/>
              <a:t>Circ. n. 623 del 2.11.2015 </a:t>
            </a:r>
            <a:r>
              <a:rPr lang="it-IT" sz="2200" dirty="0" smtClean="0"/>
              <a:t>di informativa sui contenuti della </a:t>
            </a:r>
            <a:r>
              <a:rPr lang="it-IT" sz="2200" u="sng" dirty="0" smtClean="0"/>
              <a:t>Sentenza TAR Lazio</a:t>
            </a:r>
            <a:r>
              <a:rPr lang="it-IT" sz="2200" dirty="0" smtClean="0"/>
              <a:t>, Sez</a:t>
            </a:r>
            <a:r>
              <a:rPr lang="it-IT" sz="2200" dirty="0"/>
              <a:t>. </a:t>
            </a:r>
            <a:r>
              <a:rPr lang="it-IT" sz="2200" dirty="0" smtClean="0"/>
              <a:t>III del </a:t>
            </a:r>
            <a:r>
              <a:rPr lang="it-IT" sz="2200" dirty="0"/>
              <a:t>24 settembre 2015, n. </a:t>
            </a:r>
            <a:r>
              <a:rPr lang="it-IT" sz="2200" dirty="0" smtClean="0"/>
              <a:t>11391, sull’applicabilità degli obblighi di trasparenza e anticorruzione agli Ordini professionali.</a:t>
            </a: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20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b. Strutturazione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del sistema del “Doppio livello di prevenzione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2132856"/>
            <a:ext cx="7560840" cy="4248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Creazione di una </a:t>
            </a:r>
            <a:r>
              <a:rPr lang="it-IT" sz="2400" dirty="0"/>
              <a:t>politica anticorruzione gestita </a:t>
            </a:r>
            <a:r>
              <a:rPr lang="it-IT" sz="2400" dirty="0" smtClean="0"/>
              <a:t>contestualmente dal CNI, </a:t>
            </a:r>
            <a:r>
              <a:rPr lang="it-IT" sz="2400" dirty="0"/>
              <a:t>a livello </a:t>
            </a:r>
            <a:r>
              <a:rPr lang="it-IT" sz="2400" dirty="0" smtClean="0"/>
              <a:t>centrale, e dagli Ordini territoriali, a </a:t>
            </a:r>
            <a:r>
              <a:rPr lang="it-IT" sz="2400" dirty="0"/>
              <a:t>livello periferico, attraverso una </a:t>
            </a:r>
            <a:r>
              <a:rPr lang="it-IT" sz="2400" u="sng" dirty="0"/>
              <a:t>connessione stabile e continuativa tra il RPTC Unico Nazionale e i Referenti Anticorruzione e Trasparenza </a:t>
            </a:r>
            <a:r>
              <a:rPr lang="it-IT" sz="2400" u="sng" dirty="0" smtClean="0"/>
              <a:t>Territoriali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 smtClean="0"/>
              <a:t>Tale politica consiste principalmente: </a:t>
            </a:r>
            <a:r>
              <a:rPr lang="it-IT" sz="2400" i="1" dirty="0" smtClean="0">
                <a:solidFill>
                  <a:srgbClr val="C00000"/>
                </a:solidFill>
              </a:rPr>
              <a:t>(segue)</a:t>
            </a:r>
            <a:endParaRPr lang="it-IT" sz="2400" i="1" dirty="0">
              <a:solidFill>
                <a:srgbClr val="C00000"/>
              </a:solidFill>
            </a:endParaRP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5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149480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PRINCIPALI FONTI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DEGLI OBBLIGHI NORMATIVI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88832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100" b="1" dirty="0" smtClean="0"/>
              <a:t>Legge 190/2012 </a:t>
            </a:r>
            <a:r>
              <a:rPr lang="it-IT" sz="2100" i="1" dirty="0" smtClean="0"/>
              <a:t>«Disposizioni </a:t>
            </a:r>
            <a:r>
              <a:rPr lang="it-IT" sz="2100" i="1" dirty="0"/>
              <a:t>per la prevenzione e la repressione della corruzione e </a:t>
            </a:r>
            <a:r>
              <a:rPr lang="it-IT" sz="2100" i="1" dirty="0" smtClean="0"/>
              <a:t>dell'illegalità </a:t>
            </a:r>
            <a:r>
              <a:rPr lang="it-IT" sz="2100" i="1" dirty="0"/>
              <a:t>nella pubblica </a:t>
            </a:r>
            <a:r>
              <a:rPr lang="it-IT" sz="2100" i="1" dirty="0" smtClean="0"/>
              <a:t>amministrazione</a:t>
            </a:r>
            <a:r>
              <a:rPr lang="it-IT" sz="2100" dirty="0" smtClean="0"/>
              <a:t>» e relativi </a:t>
            </a:r>
            <a:r>
              <a:rPr lang="it-IT" sz="2100" u="sng" dirty="0" smtClean="0"/>
              <a:t>decreti attuativi</a:t>
            </a:r>
            <a:r>
              <a:rPr lang="it-IT" sz="21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DPR 62/2013 </a:t>
            </a:r>
            <a:r>
              <a:rPr lang="it-IT" sz="2100" dirty="0"/>
              <a:t>«</a:t>
            </a:r>
            <a:r>
              <a:rPr lang="it-IT" sz="2100" i="1" dirty="0"/>
              <a:t>Regolamento recante codice di comportamento dei dipendenti pubblici, a norma dell'articolo 54 del decreto legislativo 30 marzo 2001, n. </a:t>
            </a:r>
            <a:r>
              <a:rPr lang="it-IT" sz="2100" i="1" dirty="0" smtClean="0"/>
              <a:t>165</a:t>
            </a:r>
            <a:r>
              <a:rPr lang="it-IT" sz="2100" dirty="0" smtClean="0"/>
              <a:t>»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err="1" smtClean="0"/>
              <a:t>D.Lgs.</a:t>
            </a:r>
            <a:r>
              <a:rPr lang="it-IT" sz="2100" b="1" dirty="0" smtClean="0"/>
              <a:t> 33/2013 </a:t>
            </a:r>
            <a:r>
              <a:rPr lang="it-IT" sz="2100" dirty="0" smtClean="0"/>
              <a:t>«</a:t>
            </a:r>
            <a:r>
              <a:rPr lang="it-IT" sz="2100" i="1" dirty="0" smtClean="0"/>
              <a:t>Riordino </a:t>
            </a:r>
            <a:r>
              <a:rPr lang="it-IT" sz="2100" i="1" dirty="0"/>
              <a:t>della disciplina riguardante gli obblighi di </a:t>
            </a:r>
            <a:r>
              <a:rPr lang="it-IT" sz="2100" i="1" dirty="0" smtClean="0"/>
              <a:t>pubblicità, </a:t>
            </a:r>
            <a:r>
              <a:rPr lang="it-IT" sz="2100" i="1" dirty="0"/>
              <a:t>trasparenza e diffusione di informazioni da parte delle pubbliche </a:t>
            </a:r>
            <a:r>
              <a:rPr lang="it-IT" sz="2100" i="1" dirty="0" smtClean="0"/>
              <a:t>amministrazioni»</a:t>
            </a:r>
            <a:r>
              <a:rPr lang="it-IT" sz="21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100" b="1" dirty="0" smtClean="0"/>
              <a:t>D.Lgs. 39/2013 </a:t>
            </a:r>
            <a:r>
              <a:rPr lang="it-IT" sz="2100" i="1" dirty="0" smtClean="0"/>
              <a:t>«Disposizioni </a:t>
            </a:r>
            <a:r>
              <a:rPr lang="it-IT" sz="2100" i="1" dirty="0"/>
              <a:t>in materia di </a:t>
            </a:r>
            <a:r>
              <a:rPr lang="it-IT" sz="2100" i="1" dirty="0" err="1" smtClean="0"/>
              <a:t>inconferibilità</a:t>
            </a:r>
            <a:r>
              <a:rPr lang="it-IT" sz="2100" i="1" dirty="0" smtClean="0"/>
              <a:t> </a:t>
            </a:r>
            <a:r>
              <a:rPr lang="it-IT" sz="2100" i="1" dirty="0"/>
              <a:t>e </a:t>
            </a:r>
            <a:r>
              <a:rPr lang="it-IT" sz="2100" i="1" dirty="0" smtClean="0"/>
              <a:t>incompatibilità </a:t>
            </a:r>
            <a:r>
              <a:rPr lang="it-IT" sz="2100" i="1" dirty="0"/>
              <a:t>di incarichi presso le pubbliche amministrazioni e presso gli enti privati in controllo pubblico, a norma dell'articolo 1, commi 49 e 50, della legge 6 novembre 2012, n. </a:t>
            </a:r>
            <a:r>
              <a:rPr lang="it-IT" sz="2100" i="1" dirty="0" smtClean="0"/>
              <a:t>190».</a:t>
            </a:r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0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b. Strutturazione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del sistema del “Doppio livello di prevenzione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”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988840"/>
            <a:ext cx="7560840" cy="4248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300" u="sng" dirty="0" smtClean="0"/>
              <a:t>Principali attività</a:t>
            </a:r>
            <a:r>
              <a:rPr lang="it-IT" sz="23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Nomina</a:t>
            </a:r>
            <a:r>
              <a:rPr lang="it-IT" sz="2300" dirty="0"/>
              <a:t>, a livello di Ordine Provinciale, di </a:t>
            </a:r>
            <a:r>
              <a:rPr lang="it-IT" sz="2300" u="sng" dirty="0"/>
              <a:t>Referenti territoriali</a:t>
            </a:r>
            <a:r>
              <a:rPr lang="it-IT" sz="2300" dirty="0"/>
              <a:t> e creazione di </a:t>
            </a:r>
            <a:r>
              <a:rPr lang="it-IT" sz="2300" u="sng" dirty="0"/>
              <a:t>struttura </a:t>
            </a:r>
            <a:r>
              <a:rPr lang="it-IT" sz="2300" u="sng" dirty="0" smtClean="0"/>
              <a:t>funzionale di </a:t>
            </a:r>
            <a:r>
              <a:rPr lang="it-IT" sz="2300" u="sng" dirty="0"/>
              <a:t>riporto</a:t>
            </a:r>
            <a:r>
              <a:rPr lang="it-IT" sz="2300" dirty="0"/>
              <a:t> tra questi e </a:t>
            </a:r>
            <a:r>
              <a:rPr lang="it-IT" sz="2300" dirty="0" smtClean="0"/>
              <a:t>il RPCT </a:t>
            </a:r>
            <a:r>
              <a:rPr lang="it-IT" sz="2300" dirty="0"/>
              <a:t>Unico </a:t>
            </a:r>
            <a:r>
              <a:rPr lang="it-IT" sz="2300" dirty="0" smtClean="0"/>
              <a:t>Nazionale.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Svolgimento, da parte del RPCT Unico, di </a:t>
            </a:r>
            <a:r>
              <a:rPr lang="it-IT" sz="2300" u="sng" dirty="0"/>
              <a:t>attività conoscitiva ed informativa</a:t>
            </a:r>
            <a:r>
              <a:rPr lang="it-IT" sz="2300" dirty="0"/>
              <a:t> rispetto allo </a:t>
            </a:r>
            <a:r>
              <a:rPr lang="it-IT" sz="2300" u="sng" dirty="0"/>
              <a:t>stato di adeguamento</a:t>
            </a:r>
            <a:r>
              <a:rPr lang="it-IT" sz="2300" dirty="0"/>
              <a:t> alla normativa da parte degli Ordini </a:t>
            </a:r>
            <a:r>
              <a:rPr lang="it-IT" sz="2300" dirty="0" smtClean="0"/>
              <a:t>Territoriali.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Elaborazione e diffusione di </a:t>
            </a:r>
            <a:r>
              <a:rPr lang="it-IT" sz="2300" u="sng" dirty="0" smtClean="0"/>
              <a:t>Linee </a:t>
            </a:r>
            <a:r>
              <a:rPr lang="it-IT" sz="2300" u="sng" dirty="0"/>
              <a:t>Guida</a:t>
            </a:r>
            <a:r>
              <a:rPr lang="it-IT" sz="2300" dirty="0"/>
              <a:t> specifiche per gli Ordini </a:t>
            </a:r>
            <a:r>
              <a:rPr lang="it-IT" sz="2300" dirty="0" smtClean="0"/>
              <a:t>territoriali.</a:t>
            </a:r>
            <a:endParaRPr lang="it-IT" sz="2300" i="1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7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b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c. Regolamento Trasparenza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988840"/>
            <a:ext cx="7560840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Come ricordato, </a:t>
            </a:r>
            <a:r>
              <a:rPr lang="it-IT" sz="2400" dirty="0"/>
              <a:t>in data </a:t>
            </a:r>
            <a:r>
              <a:rPr lang="it-IT" sz="2400" dirty="0" smtClean="0"/>
              <a:t>19.12.2014 il CNI ha adottato il proprio </a:t>
            </a:r>
            <a:r>
              <a:rPr lang="it-IT" sz="2400" b="1" dirty="0" smtClean="0"/>
              <a:t>Regolamento Trasparenza</a:t>
            </a:r>
            <a:r>
              <a:rPr lang="it-IT" sz="2400" dirty="0" smtClean="0"/>
              <a:t>, prevedendo </a:t>
            </a:r>
            <a:r>
              <a:rPr lang="it-IT" sz="2400" u="sng" dirty="0" smtClean="0"/>
              <a:t>l’adesione facoltativa degli Ordini territoriali</a:t>
            </a:r>
            <a:r>
              <a:rPr lang="it-IT" sz="2400" dirty="0" smtClean="0"/>
              <a:t> interessati (cfr. Circ</a:t>
            </a:r>
            <a:r>
              <a:rPr lang="it-IT" sz="2400" dirty="0"/>
              <a:t>. n. 470 del </a:t>
            </a:r>
            <a:r>
              <a:rPr lang="it-IT" sz="2400" dirty="0" smtClean="0"/>
              <a:t>23.12.2014).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In seguito all’adesione di alcuni Ordini, il CNI ha provveduto a nominare un </a:t>
            </a:r>
            <a:r>
              <a:rPr lang="it-IT" sz="2400" u="sng" dirty="0" smtClean="0"/>
              <a:t>Responsabile Nazionale per la Trasparenza e l’Anticorruzione</a:t>
            </a:r>
            <a:r>
              <a:rPr lang="it-IT" sz="2400" dirty="0" smtClean="0"/>
              <a:t>.</a:t>
            </a:r>
            <a:endParaRPr lang="it-IT" sz="2400" i="1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it-IT" sz="2400" i="1" dirty="0" smtClean="0">
                <a:solidFill>
                  <a:srgbClr val="C00000"/>
                </a:solidFill>
              </a:rPr>
              <a:t>(segue)</a:t>
            </a:r>
            <a:endParaRPr lang="it-IT" sz="2400" i="1" dirty="0">
              <a:solidFill>
                <a:srgbClr val="C00000"/>
              </a:solidFill>
            </a:endParaRP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6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c. Piano di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F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ormazione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2060848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300" b="1" dirty="0" smtClean="0"/>
              <a:t>30 aprile 2015: </a:t>
            </a:r>
            <a:r>
              <a:rPr lang="it-IT" sz="2300" dirty="0" smtClean="0"/>
              <a:t>incontro informativo dei contenuti e degli impatti della Delibera ANAC n. 145/2014 e di supporto agli ordini per l’adempimento dei relativi obblighi;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/>
          </a:p>
          <a:p>
            <a:pPr marL="342900" lvl="1" indent="-342900" algn="just">
              <a:buFont typeface="Wingdings" panose="05000000000000000000" pitchFamily="2" charset="2"/>
              <a:buChar char="Ø"/>
            </a:pPr>
            <a:r>
              <a:rPr lang="it-IT" sz="2300" b="1" dirty="0">
                <a:ea typeface="+mn-ea"/>
              </a:rPr>
              <a:t>4 giugno 2015: </a:t>
            </a:r>
            <a:r>
              <a:rPr lang="it-IT" sz="2300" dirty="0" smtClean="0">
                <a:ea typeface="+mn-ea"/>
              </a:rPr>
              <a:t>incontro di chiarimento sui contenuti del </a:t>
            </a:r>
            <a:r>
              <a:rPr lang="it-IT" sz="2300" dirty="0">
                <a:ea typeface="+mn-ea"/>
              </a:rPr>
              <a:t>Codice di Comportamento dei Dipendenti e </a:t>
            </a:r>
            <a:r>
              <a:rPr lang="it-IT" sz="2300" dirty="0" smtClean="0">
                <a:ea typeface="+mn-ea"/>
              </a:rPr>
              <a:t>del </a:t>
            </a:r>
            <a:r>
              <a:rPr lang="it-IT" sz="2300" dirty="0">
                <a:ea typeface="+mn-ea"/>
              </a:rPr>
              <a:t>Decreto in materia di incompatibilità ed </a:t>
            </a:r>
            <a:r>
              <a:rPr lang="it-IT" sz="2300" dirty="0" err="1">
                <a:ea typeface="+mn-ea"/>
              </a:rPr>
              <a:t>inconferibilità</a:t>
            </a:r>
            <a:r>
              <a:rPr lang="it-IT" sz="2300" dirty="0">
                <a:ea typeface="+mn-ea"/>
              </a:rPr>
              <a:t> degli </a:t>
            </a:r>
            <a:r>
              <a:rPr lang="it-IT" sz="2300" dirty="0" smtClean="0">
                <a:ea typeface="+mn-ea"/>
              </a:rPr>
              <a:t>incarichi;</a:t>
            </a: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b="1" dirty="0" smtClean="0"/>
              <a:t>16 settembre 2015:</a:t>
            </a:r>
            <a:r>
              <a:rPr lang="it-IT" sz="2300" dirty="0" smtClean="0"/>
              <a:t> incontro di presentazione e chiarimento dello Schema di Programma triennale per la prevenzione della corruzione e di Programma triennale per la trasparenza e l’integrità, approvato dal CNI e messo a disposizione degli Ordini.</a:t>
            </a:r>
            <a:endParaRPr lang="it-IT" sz="2300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7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7776864" cy="100811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3) ATTIVITA’ DEL CNI RIVOLTA AGLI ORDINI TERRITORIALI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d. Consulenza specializzata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2060848"/>
            <a:ext cx="7560840" cy="41764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500" dirty="0" smtClean="0"/>
              <a:t>Supporto legale:</a:t>
            </a:r>
          </a:p>
          <a:p>
            <a:pPr marL="0" indent="0" algn="just">
              <a:buNone/>
            </a:pPr>
            <a:endParaRPr lang="it-IT" sz="25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500" dirty="0"/>
              <a:t>n</a:t>
            </a:r>
            <a:r>
              <a:rPr lang="it-IT" sz="2500" dirty="0" smtClean="0"/>
              <a:t>elle attività </a:t>
            </a:r>
            <a:r>
              <a:rPr lang="it-IT" sz="2500" dirty="0"/>
              <a:t>di </a:t>
            </a:r>
            <a:r>
              <a:rPr lang="it-IT" sz="2500" dirty="0" smtClean="0"/>
              <a:t>supporto e </a:t>
            </a:r>
            <a:r>
              <a:rPr lang="it-IT" sz="2500" dirty="0"/>
              <a:t>coordinamento tra CNI e Ordini </a:t>
            </a:r>
            <a:r>
              <a:rPr lang="it-IT" sz="2500" dirty="0" smtClean="0"/>
              <a:t>territoriali, incluso supporto all’attività formativa rivolta agli Ordini</a:t>
            </a:r>
            <a:r>
              <a:rPr lang="it-IT" sz="2500" dirty="0"/>
              <a:t>.</a:t>
            </a:r>
            <a:endParaRPr lang="it-IT" sz="25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500" dirty="0" smtClean="0"/>
              <a:t>nell’attività </a:t>
            </a:r>
            <a:r>
              <a:rPr lang="it-IT" sz="2500" dirty="0"/>
              <a:t>preparatoria </a:t>
            </a:r>
            <a:r>
              <a:rPr lang="it-IT" sz="2500" dirty="0" smtClean="0"/>
              <a:t>per la </a:t>
            </a:r>
            <a:r>
              <a:rPr lang="it-IT" sz="2500" dirty="0"/>
              <a:t>Relazione annuale del </a:t>
            </a:r>
            <a:r>
              <a:rPr lang="it-IT" sz="2500" dirty="0" smtClean="0"/>
              <a:t>Responsabile/Referente per la </a:t>
            </a:r>
            <a:r>
              <a:rPr lang="it-IT" sz="2500" dirty="0"/>
              <a:t>p</a:t>
            </a:r>
            <a:r>
              <a:rPr lang="it-IT" sz="2500" dirty="0" smtClean="0"/>
              <a:t>revenzione della corruzione e per la trasparenza.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500" dirty="0"/>
              <a:t>n</a:t>
            </a:r>
            <a:r>
              <a:rPr lang="it-IT" sz="2500" dirty="0" smtClean="0"/>
              <a:t>ella predisposizione dei controlli per l’anno 2015.</a:t>
            </a:r>
            <a:endParaRPr lang="it-IT" sz="2500" dirty="0"/>
          </a:p>
          <a:p>
            <a:pPr algn="just">
              <a:buFontTx/>
              <a:buChar char="-"/>
            </a:pPr>
            <a:endParaRPr lang="it-IT" sz="2800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4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LA SITUAZIONE ATTUALE</a:t>
            </a:r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Stato dell’adempimento da parte dei 69 Ordini  aderenti al Regolamento Trasparenza del CNI 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26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 bwMode="auto">
          <a:xfrm>
            <a:off x="1253174" y="6179142"/>
            <a:ext cx="8229600" cy="667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1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DATI AL 12 NOV 2015 </a:t>
            </a:r>
            <a:r>
              <a:rPr lang="it-IT" sz="2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2600" b="1" kern="0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Immagine 7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203001"/>
              </p:ext>
            </p:extLst>
          </p:nvPr>
        </p:nvGraphicFramePr>
        <p:xfrm>
          <a:off x="1907407" y="1631809"/>
          <a:ext cx="6804818" cy="524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7294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6871" y="332656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LA SITUAZIONE ATTUALE</a:t>
            </a:r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26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Stato dell’adempimento da parte dei 37 Ordini non aderenti al Regolamento Trasparenza del CNI </a:t>
            </a:r>
            <a:r>
              <a:rPr lang="it-IT" sz="26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26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266020"/>
              </p:ext>
            </p:extLst>
          </p:nvPr>
        </p:nvGraphicFramePr>
        <p:xfrm>
          <a:off x="1102121" y="1527623"/>
          <a:ext cx="7862367" cy="463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olo 1"/>
          <p:cNvSpPr txBox="1">
            <a:spLocks/>
          </p:cNvSpPr>
          <p:nvPr/>
        </p:nvSpPr>
        <p:spPr bwMode="auto">
          <a:xfrm>
            <a:off x="1102121" y="616074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1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DATI AL 12 NOV 2015 </a:t>
            </a:r>
            <a:r>
              <a:rPr lang="it-IT" sz="2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it-IT" sz="2600" b="1" kern="0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2600" b="1" kern="0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Immagine 7" descr="01_CNI_LOGO_ritagliat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044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8280920" cy="129614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4) ATTIVITA’ SVOLTE/IN CORSO A SEGUITO DELL’AVVIO DEI CONTROLLI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a. Le nuove azioni politiche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7664" y="1556792"/>
            <a:ext cx="7416824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dirty="0"/>
              <a:t> 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Richiesta di </a:t>
            </a:r>
            <a:r>
              <a:rPr lang="it-IT" sz="2400" u="sng" dirty="0" smtClean="0"/>
              <a:t>ripresa dei Tavoli di lavoro</a:t>
            </a:r>
            <a:r>
              <a:rPr lang="it-IT" sz="2400" dirty="0" smtClean="0"/>
              <a:t> fra ANAC, RPT E CUP (già avviati con l’incontro del 15.01.2015).</a:t>
            </a:r>
          </a:p>
          <a:p>
            <a:pPr marL="0" lvl="0" indent="0" algn="just">
              <a:buNone/>
            </a:pPr>
            <a:endParaRPr lang="it-IT" sz="2400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Richiesta di </a:t>
            </a:r>
            <a:r>
              <a:rPr lang="it-IT" sz="2400" u="sng" dirty="0" smtClean="0"/>
              <a:t>incontro con il </a:t>
            </a:r>
            <a:r>
              <a:rPr lang="it-IT" sz="2400" u="sng" dirty="0"/>
              <a:t>Garante per la protezione dei dati </a:t>
            </a:r>
            <a:r>
              <a:rPr lang="it-IT" sz="2400" u="sng" dirty="0" smtClean="0"/>
              <a:t>personali</a:t>
            </a:r>
            <a:r>
              <a:rPr lang="it-IT" sz="2400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Richiesta di </a:t>
            </a:r>
            <a:r>
              <a:rPr lang="it-IT" sz="2400" u="sng" dirty="0" smtClean="0"/>
              <a:t>incontro con il Ministro</a:t>
            </a:r>
            <a:r>
              <a:rPr lang="it-IT" sz="2400" dirty="0" smtClean="0"/>
              <a:t> per la Semplificazione e la Pubblica Amministrazione, </a:t>
            </a:r>
            <a:r>
              <a:rPr lang="it-IT" sz="2400" u="sng" dirty="0" smtClean="0"/>
              <a:t>Marianna Madia</a:t>
            </a:r>
            <a:r>
              <a:rPr lang="it-IT" sz="2400" dirty="0" smtClean="0"/>
              <a:t> (anche in vista dell’emanazione dei decreti delegati integrativi e correttivi del </a:t>
            </a:r>
            <a:r>
              <a:rPr lang="it-IT" sz="2400" dirty="0" err="1" smtClean="0"/>
              <a:t>D.Lgs.</a:t>
            </a:r>
            <a:r>
              <a:rPr lang="it-IT" sz="2400" dirty="0" smtClean="0"/>
              <a:t> 33/2013, in attuazione dell’art. 7 della L. 124/2015).</a:t>
            </a:r>
            <a:endParaRPr lang="it-IT" sz="2400" dirty="0"/>
          </a:p>
          <a:p>
            <a:pPr algn="just">
              <a:buFontTx/>
              <a:buChar char="-"/>
            </a:pPr>
            <a:endParaRPr lang="it-IT" sz="2800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8352928" cy="12241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4) ATTIVITA’ SVOLTE/IN SVOLGIMENTO A SEGUITO DELL’AVVIO DEI CONTROLLI 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b</a:t>
            </a:r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. Adeguamento del CNI alle richieste dell’ANAC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2204864"/>
            <a:ext cx="756084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700" b="1" dirty="0" smtClean="0"/>
              <a:t>Il CNI provvederà o ha già provveduto:</a:t>
            </a:r>
          </a:p>
          <a:p>
            <a:pPr marL="0" indent="0" algn="just">
              <a:buNone/>
            </a:pPr>
            <a:endParaRPr lang="it-IT" sz="17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700" b="1" dirty="0" smtClean="0"/>
              <a:t>entro 30 gg</a:t>
            </a:r>
            <a:r>
              <a:rPr lang="it-IT" sz="1700" dirty="0" smtClean="0"/>
              <a:t> dal ricevimento della comunicazione ANAC, all’</a:t>
            </a:r>
            <a:r>
              <a:rPr lang="it-IT" sz="1700" u="sng" dirty="0" smtClean="0"/>
              <a:t>adeguamento del proprio sito </a:t>
            </a:r>
            <a:r>
              <a:rPr lang="it-IT" sz="1700" i="1" u="sng" dirty="0" smtClean="0"/>
              <a:t>web</a:t>
            </a:r>
            <a:r>
              <a:rPr lang="it-IT" sz="1700" u="sng" dirty="0" smtClean="0"/>
              <a:t> istituzionale</a:t>
            </a:r>
            <a:r>
              <a:rPr lang="it-IT" sz="1700" dirty="0" smtClean="0"/>
              <a:t> alle previsioni del </a:t>
            </a:r>
            <a:r>
              <a:rPr lang="it-IT" sz="1700" dirty="0" err="1" smtClean="0"/>
              <a:t>D.Lgs.</a:t>
            </a:r>
            <a:r>
              <a:rPr lang="it-IT" sz="1700" dirty="0" smtClean="0"/>
              <a:t> 33/2013, mediante </a:t>
            </a:r>
            <a:r>
              <a:rPr lang="it-IT" sz="1700" u="sng" dirty="0" smtClean="0"/>
              <a:t>pubblicazione dei dati mancanti</a:t>
            </a:r>
            <a:r>
              <a:rPr lang="it-IT" sz="1700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17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700" b="1" dirty="0" smtClean="0"/>
              <a:t>entro 15 gg</a:t>
            </a:r>
            <a:r>
              <a:rPr lang="it-IT" sz="1700" dirty="0" smtClean="0"/>
              <a:t> dal ricevimento della comunicazione ANAC, all’</a:t>
            </a:r>
            <a:r>
              <a:rPr lang="it-IT" sz="1700" u="sng" dirty="0" smtClean="0"/>
              <a:t>invio di notizie sulle motivazioni del mancato adempimento</a:t>
            </a:r>
            <a:r>
              <a:rPr lang="it-IT" sz="1700" dirty="0" smtClean="0"/>
              <a:t> agli obblighi di cui agli artt. 14 e 22 </a:t>
            </a:r>
            <a:r>
              <a:rPr lang="it-IT" sz="1700" dirty="0" err="1" smtClean="0"/>
              <a:t>D.Lgs.</a:t>
            </a:r>
            <a:r>
              <a:rPr lang="it-IT" sz="1700" dirty="0" smtClean="0"/>
              <a:t> 33/2013, nonché alla trasmissione dei dati identificativi dei soggetti inadempienti (ai fini dell’eventuale avvio del procedimento sanzionatorio ex art. 47, comma 1, </a:t>
            </a:r>
            <a:r>
              <a:rPr lang="it-IT" sz="1700" dirty="0" err="1" smtClean="0"/>
              <a:t>D.Lgs.</a:t>
            </a:r>
            <a:r>
              <a:rPr lang="it-IT" sz="1700" dirty="0" smtClean="0"/>
              <a:t> 33/2013);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17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700" dirty="0" smtClean="0"/>
              <a:t>a richiedere ai propri </a:t>
            </a:r>
            <a:r>
              <a:rPr lang="it-IT" sz="1700" b="1" u="sng" dirty="0" smtClean="0"/>
              <a:t>enti di diritto privato «controllati»</a:t>
            </a:r>
            <a:r>
              <a:rPr lang="it-IT" sz="1700" dirty="0" smtClean="0"/>
              <a:t> </a:t>
            </a:r>
            <a:r>
              <a:rPr lang="it-IT" sz="1700" u="sng" dirty="0" smtClean="0"/>
              <a:t>di adempiere</a:t>
            </a:r>
            <a:r>
              <a:rPr lang="it-IT" sz="1700" dirty="0" smtClean="0"/>
              <a:t> ai medesimi obblighi di anticorruzione, pubblicità e trasparenza, entro e non oltre il 31 gennaio 2016.</a:t>
            </a:r>
            <a:endParaRPr lang="it-IT" sz="1700" dirty="0"/>
          </a:p>
          <a:p>
            <a:pPr algn="just">
              <a:buFontTx/>
              <a:buChar char="-"/>
            </a:pPr>
            <a:endParaRPr lang="it-IT" sz="2800" dirty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3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352928" cy="12241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5) LINEE GUIDA PER GLI ORDINI NELLA FASE DEI CONTROLLI 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484784"/>
            <a:ext cx="7416824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300" b="1" dirty="0" smtClean="0"/>
              <a:t>Gli Ordini che sono già stati sottoposti a verifiche ANAC potrebbero:</a:t>
            </a:r>
          </a:p>
          <a:p>
            <a:pPr algn="just"/>
            <a:r>
              <a:rPr lang="it-IT" sz="2300" b="1" smtClean="0"/>
              <a:t>Aver ricevuto richieste </a:t>
            </a:r>
            <a:r>
              <a:rPr lang="it-IT" sz="2300" b="1" dirty="0" smtClean="0"/>
              <a:t>di adeguare il sito e di comunicare i nominativi dei soggetti inadempienti (ex art. 14 e/o 22 del D.lgs. 33/2013)</a:t>
            </a:r>
          </a:p>
          <a:p>
            <a:pPr marL="0" indent="0" algn="just">
              <a:buNone/>
            </a:pPr>
            <a:endParaRPr lang="it-IT" sz="2300" b="1" dirty="0"/>
          </a:p>
          <a:p>
            <a:pPr algn="just"/>
            <a:r>
              <a:rPr lang="it-IT" sz="2300" b="1" dirty="0" smtClean="0"/>
              <a:t>Aver ricevuto notizia di apertura procedimento sanzionatorio per mancata adozione del PTPC, PTTI e Codice di Comportamento</a:t>
            </a:r>
          </a:p>
          <a:p>
            <a:pPr marL="0" indent="0" algn="just">
              <a:buNone/>
            </a:pPr>
            <a:r>
              <a:rPr lang="it-IT" sz="2300" b="1" dirty="0" smtClean="0"/>
              <a:t> </a:t>
            </a:r>
            <a:endParaRPr lang="it-IT" sz="2300" dirty="0" smtClean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14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352928" cy="12241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5) LINEE GUIDA PER GLI ORDINI NELLA FASE DEI CONTROLLI 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484784"/>
            <a:ext cx="7416824" cy="4536504"/>
          </a:xfrm>
        </p:spPr>
        <p:txBody>
          <a:bodyPr>
            <a:noAutofit/>
          </a:bodyPr>
          <a:lstStyle/>
          <a:p>
            <a:pPr algn="just"/>
            <a:r>
              <a:rPr lang="it-IT" sz="2300" b="1" dirty="0" smtClean="0"/>
              <a:t>Nel primo caso è opportuno procedere all’integrazione dei dati mancanti e nel caso in cui i tempi concessi non siano sufficienti, e richiedere –con adeguate motivazioni e sulla base di piano di adeguamento- una proroga dei termini per l’adeguamento</a:t>
            </a:r>
          </a:p>
          <a:p>
            <a:pPr marL="0" indent="0" algn="just">
              <a:buNone/>
            </a:pPr>
            <a:endParaRPr lang="it-IT" sz="2300" b="1" dirty="0"/>
          </a:p>
          <a:p>
            <a:pPr algn="just"/>
            <a:r>
              <a:rPr lang="it-IT" sz="2300" b="1" dirty="0" smtClean="0"/>
              <a:t>Nel secondo caso, fermo restando il diritto di accesso agli atti e l’eventuale possibilità di essere sentiti in audizione, comincia un vero procedimento sanzionatorio, in cui bisogna presentare le proprie memorie e controdeduzioni che andranno tarate sul livello della violazione contestata</a:t>
            </a:r>
            <a:endParaRPr lang="it-IT" sz="2300" dirty="0" smtClean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7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7745" y="188640"/>
            <a:ext cx="7149480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PRINCIPALI CONTENUTI DEGLI OBBLIGHI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268760"/>
            <a:ext cx="7344816" cy="547260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P</a:t>
            </a:r>
            <a:r>
              <a:rPr lang="it-IT" sz="2300" dirty="0" smtClean="0"/>
              <a:t>redisposizione </a:t>
            </a:r>
            <a:r>
              <a:rPr lang="it-IT" sz="2300" dirty="0"/>
              <a:t>del </a:t>
            </a:r>
            <a:r>
              <a:rPr lang="it-IT" sz="2300" b="1" dirty="0" smtClean="0"/>
              <a:t>Programma </a:t>
            </a:r>
            <a:r>
              <a:rPr lang="it-IT" sz="2300" b="1" dirty="0"/>
              <a:t>triennale </a:t>
            </a:r>
            <a:r>
              <a:rPr lang="it-IT" sz="2300" dirty="0" smtClean="0"/>
              <a:t>per la </a:t>
            </a:r>
            <a:r>
              <a:rPr lang="it-IT" sz="2300" dirty="0"/>
              <a:t>prevenzione della </a:t>
            </a:r>
            <a:r>
              <a:rPr lang="it-IT" sz="2300" dirty="0" smtClean="0"/>
              <a:t>corruzione (PTPC) </a:t>
            </a:r>
            <a:r>
              <a:rPr lang="it-IT" sz="2300" dirty="0"/>
              <a:t>e del </a:t>
            </a:r>
            <a:r>
              <a:rPr lang="it-IT" sz="2300" b="1" dirty="0" smtClean="0"/>
              <a:t>Programma </a:t>
            </a:r>
            <a:r>
              <a:rPr lang="it-IT" sz="2300" b="1" dirty="0"/>
              <a:t>triennale </a:t>
            </a:r>
            <a:r>
              <a:rPr lang="it-IT" sz="2300" dirty="0" smtClean="0"/>
              <a:t>per la trasparenza e l’integrità (PTTI).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N</a:t>
            </a:r>
            <a:r>
              <a:rPr lang="it-IT" sz="2300" dirty="0" smtClean="0"/>
              <a:t>omina </a:t>
            </a:r>
            <a:r>
              <a:rPr lang="it-IT" sz="2300" dirty="0"/>
              <a:t>del </a:t>
            </a:r>
            <a:r>
              <a:rPr lang="it-IT" sz="2300" b="1" dirty="0"/>
              <a:t>R</a:t>
            </a:r>
            <a:r>
              <a:rPr lang="it-IT" sz="2300" b="1" dirty="0" smtClean="0"/>
              <a:t>esponsabile </a:t>
            </a:r>
            <a:r>
              <a:rPr lang="it-IT" sz="2300" dirty="0" smtClean="0"/>
              <a:t>per la prevenzione della corruzione (RPC) e del Responsabile della Trasparenza;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A</a:t>
            </a:r>
            <a:r>
              <a:rPr lang="it-IT" sz="2300" dirty="0" smtClean="0"/>
              <a:t>dempimento degli obblighi di </a:t>
            </a:r>
            <a:r>
              <a:rPr lang="it-IT" sz="2300" b="1" dirty="0" smtClean="0"/>
              <a:t>pubblicità e </a:t>
            </a:r>
            <a:r>
              <a:rPr lang="it-IT" sz="2300" b="1" dirty="0"/>
              <a:t>trasparenza</a:t>
            </a:r>
            <a:r>
              <a:rPr lang="it-IT" sz="2300" dirty="0"/>
              <a:t> di cui </a:t>
            </a:r>
            <a:r>
              <a:rPr lang="it-IT" sz="2300" dirty="0" smtClean="0"/>
              <a:t>al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33/2013.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Osservanza dei divieti di </a:t>
            </a:r>
            <a:r>
              <a:rPr lang="it-IT" sz="2300" b="1" dirty="0" err="1" smtClean="0"/>
              <a:t>inconferibilità</a:t>
            </a:r>
            <a:r>
              <a:rPr lang="it-IT" sz="2300" b="1" dirty="0" smtClean="0"/>
              <a:t> e </a:t>
            </a:r>
            <a:r>
              <a:rPr lang="it-IT" sz="2300" b="1" dirty="0"/>
              <a:t>incompatibilità</a:t>
            </a:r>
            <a:r>
              <a:rPr lang="it-IT" sz="2300" dirty="0"/>
              <a:t> degli incarichi di cui al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39/2013.</a:t>
            </a:r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2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352928" cy="12241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5) LINEE GUIDA PER GLI ORDINI NELLA FASE DEI CONTROLLI 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17459" y="1484784"/>
            <a:ext cx="7416824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it-IT" sz="2000" b="1" u="sng" dirty="0" smtClean="0"/>
          </a:p>
          <a:p>
            <a:pPr marL="0" indent="0" algn="just">
              <a:buNone/>
            </a:pPr>
            <a:r>
              <a:rPr lang="it-IT" sz="2000" b="1" u="sng" dirty="0" smtClean="0"/>
              <a:t>Sia il primo che il secondo caso possono condurre alla comminazione di sanzioni, che sono di varia natura (amministrativa, pecuniaria, ordinativa) e diverse a seconda del soggetto ritenuto inadempiente.</a:t>
            </a:r>
          </a:p>
          <a:p>
            <a:pPr marL="0" indent="0" algn="r">
              <a:buNone/>
            </a:pPr>
            <a:endParaRPr lang="it-IT" sz="2000" i="1" dirty="0">
              <a:solidFill>
                <a:srgbClr val="C00000"/>
              </a:solidFill>
            </a:endParaRP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8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352928" cy="122413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5) LINEE GUIDA PER GLI ORDINI NELLA FASE DEI CONTROLLI ANAC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12776"/>
            <a:ext cx="7488832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b="1" u="sng" dirty="0" smtClean="0"/>
              <a:t>Relativamente alle sanzioni pecuniarie connesse alla mancata pubblicazione dei dati di cui agli artt. 14 e 22, la normativa del D.lgs. 33/2013 dispone:</a:t>
            </a:r>
            <a:endParaRPr lang="it-IT" sz="1800" dirty="0"/>
          </a:p>
          <a:p>
            <a:pPr marL="0" indent="0" algn="just">
              <a:buNone/>
            </a:pPr>
            <a:endParaRPr lang="it-IT" sz="17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600" b="1" dirty="0" smtClean="0"/>
              <a:t>Art. 47, comma 1</a:t>
            </a:r>
            <a:r>
              <a:rPr lang="it-IT" sz="1600" dirty="0" smtClean="0"/>
              <a:t>: sanzione </a:t>
            </a:r>
            <a:r>
              <a:rPr lang="it-IT" sz="1600" dirty="0"/>
              <a:t>a carico </a:t>
            </a:r>
            <a:r>
              <a:rPr lang="it-IT" sz="1600" dirty="0" smtClean="0"/>
              <a:t>del </a:t>
            </a:r>
            <a:r>
              <a:rPr lang="it-IT" sz="1600" u="sng" dirty="0" smtClean="0"/>
              <a:t>titolare di incarico </a:t>
            </a:r>
            <a:r>
              <a:rPr lang="it-IT" sz="1600" dirty="0" smtClean="0"/>
              <a:t>responsabile </a:t>
            </a:r>
            <a:r>
              <a:rPr lang="it-IT" sz="1600" dirty="0"/>
              <a:t>della </a:t>
            </a:r>
            <a:r>
              <a:rPr lang="it-IT" sz="1600" u="sng" dirty="0" smtClean="0"/>
              <a:t>mancata/incompleta comunicazione</a:t>
            </a:r>
            <a:r>
              <a:rPr lang="it-IT" sz="1600" dirty="0" smtClean="0"/>
              <a:t> al Responsabile per la Trasparenza </a:t>
            </a:r>
            <a:r>
              <a:rPr lang="it-IT" sz="1600" dirty="0"/>
              <a:t>dei </a:t>
            </a:r>
            <a:r>
              <a:rPr lang="it-IT" sz="1600" dirty="0" smtClean="0"/>
              <a:t>dati di cui all’</a:t>
            </a:r>
            <a:r>
              <a:rPr lang="it-IT" sz="1600" b="1" dirty="0" smtClean="0"/>
              <a:t>art. 14 </a:t>
            </a:r>
            <a:r>
              <a:rPr lang="it-IT" sz="1600" dirty="0" smtClean="0"/>
              <a:t>(riguardanti componenti degli organi di indirizzo politico), con successiva </a:t>
            </a:r>
            <a:r>
              <a:rPr lang="it-IT" sz="1600" u="sng" dirty="0" smtClean="0"/>
              <a:t>pubblicazione del provvedimento sanzionatorio</a:t>
            </a:r>
            <a:r>
              <a:rPr lang="it-IT" sz="1600" dirty="0" smtClean="0"/>
              <a:t> sul </a:t>
            </a:r>
            <a:r>
              <a:rPr lang="it-IT" sz="1600" dirty="0"/>
              <a:t>sito internet dell'amministrazione o organismo </a:t>
            </a:r>
            <a:r>
              <a:rPr lang="it-IT" sz="1600" dirty="0" smtClean="0"/>
              <a:t>interessato;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600" b="1" dirty="0" smtClean="0"/>
              <a:t>Art. 47, comma 2</a:t>
            </a:r>
            <a:r>
              <a:rPr lang="it-IT" sz="1600" dirty="0" smtClean="0"/>
              <a:t>: sanzione a carico del </a:t>
            </a:r>
            <a:r>
              <a:rPr lang="it-IT" sz="1600" u="sng" dirty="0"/>
              <a:t>responsabile della </a:t>
            </a:r>
            <a:r>
              <a:rPr lang="it-IT" sz="1600" u="sng" dirty="0" smtClean="0"/>
              <a:t>violazione degli obblighi di pubblicazione</a:t>
            </a:r>
            <a:r>
              <a:rPr lang="it-IT" sz="1600" dirty="0" smtClean="0"/>
              <a:t> di cui all’art. </a:t>
            </a:r>
            <a:r>
              <a:rPr lang="it-IT" sz="1600" b="1" dirty="0" smtClean="0"/>
              <a:t>22, comma 2</a:t>
            </a:r>
            <a:r>
              <a:rPr lang="it-IT" sz="1600" dirty="0" smtClean="0"/>
              <a:t> (dati relativi agli enti pubblici/privati e alle società controllate, vigilate, istituite dalla P.A.);</a:t>
            </a:r>
            <a:r>
              <a:rPr lang="it-IT" sz="1600" dirty="0"/>
              <a:t> </a:t>
            </a:r>
            <a:r>
              <a:rPr lang="it-IT" sz="1600" dirty="0" smtClean="0"/>
              <a:t>in caso </a:t>
            </a:r>
            <a:r>
              <a:rPr lang="it-IT" sz="1600" dirty="0"/>
              <a:t>in mancanza </a:t>
            </a:r>
            <a:r>
              <a:rPr lang="it-IT" sz="1600" dirty="0" smtClean="0"/>
              <a:t>di attestazione del responsabile della violazione, </a:t>
            </a:r>
            <a:r>
              <a:rPr lang="it-IT" sz="1600" u="sng" dirty="0"/>
              <a:t>si presume la responsabilità del </a:t>
            </a:r>
            <a:r>
              <a:rPr lang="it-IT" sz="1600" u="sng" dirty="0" smtClean="0"/>
              <a:t>RT</a:t>
            </a:r>
            <a:r>
              <a:rPr lang="it-IT" sz="1600" dirty="0" smtClean="0"/>
              <a:t>; in ogni caso, </a:t>
            </a:r>
            <a:r>
              <a:rPr lang="it-IT" sz="1600" u="sng" dirty="0" smtClean="0"/>
              <a:t>non</a:t>
            </a:r>
            <a:r>
              <a:rPr lang="it-IT" sz="1600" dirty="0" smtClean="0"/>
              <a:t> è prevista la </a:t>
            </a:r>
            <a:r>
              <a:rPr lang="it-IT" sz="1600" u="sng" dirty="0" smtClean="0"/>
              <a:t>pubblicazione</a:t>
            </a:r>
            <a:r>
              <a:rPr lang="it-IT" sz="1600" dirty="0" smtClean="0"/>
              <a:t> del provvedimento sanzionatorio; dalla mancata pubblicazione dei dati deriva il </a:t>
            </a:r>
            <a:r>
              <a:rPr lang="it-IT" sz="1600" u="sng" dirty="0" smtClean="0"/>
              <a:t>divieto </a:t>
            </a:r>
            <a:r>
              <a:rPr lang="it-IT" sz="1600" u="sng" dirty="0"/>
              <a:t>di erogare somme a qualsiasi titolo</a:t>
            </a:r>
            <a:r>
              <a:rPr lang="it-IT" sz="1600" dirty="0"/>
              <a:t> in favore degli enti pubblici vigilati, degli enti di diritto privato in controllo pubblico, delle società </a:t>
            </a:r>
            <a:r>
              <a:rPr lang="it-IT" sz="1600" dirty="0" smtClean="0"/>
              <a:t>partecipate (art. 22, co</a:t>
            </a:r>
            <a:r>
              <a:rPr lang="it-IT" sz="1700" dirty="0" smtClean="0"/>
              <a:t>mma 4).</a:t>
            </a:r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2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640960" cy="1368152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IN OGNI CASO, IL CNI:</a:t>
            </a:r>
            <a:b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537234"/>
            <a:ext cx="7200800" cy="4975411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Continuerà nella sua </a:t>
            </a:r>
            <a:r>
              <a:rPr lang="it-IT" sz="2400" u="sng" dirty="0" smtClean="0"/>
              <a:t>attività di supporto e orientamento</a:t>
            </a:r>
            <a:r>
              <a:rPr lang="it-IT" sz="2400" dirty="0" smtClean="0"/>
              <a:t> degli Ordini </a:t>
            </a:r>
            <a:r>
              <a:rPr lang="it-IT" sz="2400" dirty="0"/>
              <a:t>territoriali </a:t>
            </a:r>
            <a:r>
              <a:rPr lang="it-IT" sz="2400" dirty="0" smtClean="0"/>
              <a:t>nell’</a:t>
            </a:r>
            <a:r>
              <a:rPr lang="it-IT" sz="2400" u="sng" dirty="0" smtClean="0"/>
              <a:t>adempimento </a:t>
            </a:r>
            <a:r>
              <a:rPr lang="it-IT" sz="2400" u="sng" dirty="0"/>
              <a:t>degli obblighi residui</a:t>
            </a:r>
            <a:r>
              <a:rPr lang="it-IT" sz="2400" dirty="0"/>
              <a:t> in tema di trasparenza e </a:t>
            </a:r>
            <a:r>
              <a:rPr lang="it-IT" sz="2400" dirty="0" smtClean="0"/>
              <a:t>anticorruzione.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sz="2400" dirty="0" smtClean="0"/>
              <a:t>Continuerà nella sua </a:t>
            </a:r>
            <a:r>
              <a:rPr lang="it-IT" sz="2400" u="sng" dirty="0" smtClean="0"/>
              <a:t>attività di supporto</a:t>
            </a:r>
            <a:r>
              <a:rPr lang="it-IT" sz="2400" dirty="0" smtClean="0"/>
              <a:t> al </a:t>
            </a:r>
            <a:r>
              <a:rPr lang="it-IT" sz="2400" u="sng" dirty="0" smtClean="0"/>
              <a:t>Responsabile Unico</a:t>
            </a:r>
            <a:r>
              <a:rPr lang="it-IT" sz="2400" dirty="0" smtClean="0"/>
              <a:t> Nazionale </a:t>
            </a:r>
            <a:r>
              <a:rPr lang="it-IT" sz="2400" dirty="0"/>
              <a:t>per la </a:t>
            </a:r>
            <a:r>
              <a:rPr lang="it-IT" sz="2400" dirty="0" smtClean="0"/>
              <a:t>Prevenzione della Corruzione e per la Trasparenza e ai </a:t>
            </a:r>
            <a:r>
              <a:rPr lang="it-IT" sz="2400" u="sng" dirty="0" smtClean="0"/>
              <a:t>Responsabili/Referenti Territoriali</a:t>
            </a:r>
            <a:r>
              <a:rPr lang="it-IT" sz="2400" dirty="0" smtClean="0"/>
              <a:t> nell’adempimento </a:t>
            </a:r>
            <a:r>
              <a:rPr lang="it-IT" sz="2400" dirty="0"/>
              <a:t>dei </a:t>
            </a:r>
            <a:r>
              <a:rPr lang="it-IT" sz="2400" dirty="0" smtClean="0"/>
              <a:t>loro </a:t>
            </a:r>
            <a:r>
              <a:rPr lang="it-IT" sz="2400" dirty="0"/>
              <a:t>compiti.</a:t>
            </a:r>
          </a:p>
          <a:p>
            <a:pPr marL="0" indent="0" algn="just">
              <a:buNone/>
            </a:pPr>
            <a:endParaRPr lang="it-IT" sz="2400" dirty="0" smtClean="0"/>
          </a:p>
        </p:txBody>
      </p:sp>
      <p:pic>
        <p:nvPicPr>
          <p:cNvPr id="6" name="Immagine 5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40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9632" y="2130425"/>
            <a:ext cx="7632848" cy="1658615"/>
          </a:xfrm>
        </p:spPr>
        <p:txBody>
          <a:bodyPr/>
          <a:lstStyle/>
          <a:p>
            <a:r>
              <a:rPr lang="it-IT" b="1" dirty="0" smtClean="0"/>
              <a:t>GRAZIE PER L’ATTENZIONE</a:t>
            </a:r>
            <a:endParaRPr lang="it-IT" b="1" dirty="0"/>
          </a:p>
        </p:txBody>
      </p:sp>
      <p:pic>
        <p:nvPicPr>
          <p:cNvPr id="5" name="Immagine 4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51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149480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PRINCIPALI CONTENUTI DEGLI OBBLIGHI </a:t>
            </a:r>
            <a:r>
              <a:rPr lang="it-IT" sz="3200" b="1" dirty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NORMATIVI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91680" y="2060848"/>
            <a:ext cx="6912768" cy="352839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Strutturazione della </a:t>
            </a:r>
            <a:r>
              <a:rPr lang="it-IT" sz="2300" b="1" dirty="0" smtClean="0"/>
              <a:t>Sezione «Consiglio trasparente» </a:t>
            </a:r>
            <a:r>
              <a:rPr lang="it-IT" sz="2300" dirty="0" smtClean="0"/>
              <a:t>sul sito internet istituzionale dell’ente.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Redazione di un </a:t>
            </a:r>
            <a:r>
              <a:rPr lang="it-IT" sz="2300" b="1" dirty="0" smtClean="0"/>
              <a:t>Codice di comportamento </a:t>
            </a:r>
            <a:r>
              <a:rPr lang="it-IT" sz="2300" b="1" dirty="0"/>
              <a:t>dei </a:t>
            </a:r>
            <a:r>
              <a:rPr lang="it-IT" sz="2300" b="1" dirty="0" smtClean="0"/>
              <a:t>dipendenti specifico dell’ente</a:t>
            </a:r>
            <a:r>
              <a:rPr lang="it-IT" sz="2300" dirty="0" smtClean="0"/>
              <a:t>, ai </a:t>
            </a:r>
            <a:r>
              <a:rPr lang="it-IT" sz="2300" dirty="0"/>
              <a:t>sensi dell’art. 54 del </a:t>
            </a:r>
            <a:r>
              <a:rPr lang="it-IT" sz="2300" dirty="0" err="1" smtClean="0"/>
              <a:t>D.Lgs</a:t>
            </a:r>
            <a:r>
              <a:rPr lang="it-IT" sz="2300" dirty="0" err="1"/>
              <a:t>.</a:t>
            </a:r>
            <a:r>
              <a:rPr lang="it-IT" sz="2300" dirty="0"/>
              <a:t> 30 marzo 2001, n. </a:t>
            </a:r>
            <a:r>
              <a:rPr lang="it-IT" sz="2300" dirty="0" smtClean="0"/>
              <a:t>165.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 smtClean="0"/>
              <a:t>Rispetto della disciplina in materia di </a:t>
            </a:r>
            <a:r>
              <a:rPr lang="it-IT" sz="2300" b="1" dirty="0" smtClean="0"/>
              <a:t>accesso civico </a:t>
            </a:r>
            <a:r>
              <a:rPr lang="it-IT" sz="2300" dirty="0" smtClean="0"/>
              <a:t>(art. 5 del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33/2013). </a:t>
            </a:r>
            <a:endParaRPr lang="it-IT" sz="2300" dirty="0"/>
          </a:p>
          <a:p>
            <a:pPr marL="0" indent="0" algn="just">
              <a:buNone/>
            </a:pPr>
            <a:endParaRPr lang="it-IT" dirty="0" smtClean="0"/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8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7149480" cy="7086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PRINCIPALI ATTI ANAC DI RIFERIMENTO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628800"/>
            <a:ext cx="7488832" cy="5112568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Delibera n. 50 del 4 luglio 2013</a:t>
            </a:r>
            <a:r>
              <a:rPr lang="it-IT" dirty="0" smtClean="0"/>
              <a:t>: «Linee </a:t>
            </a:r>
            <a:r>
              <a:rPr lang="it-IT" dirty="0"/>
              <a:t>guida per l’aggiornamento del Programma triennale per la trasparenza e l’integrità </a:t>
            </a:r>
            <a:r>
              <a:rPr lang="it-IT" dirty="0" smtClean="0"/>
              <a:t>2014-2016»;</a:t>
            </a:r>
            <a:r>
              <a:rPr lang="it-IT" dirty="0"/>
              <a:t> </a:t>
            </a: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/>
              <a:t>Delibera n. 145 del 21 ottobre 2014</a:t>
            </a:r>
            <a:r>
              <a:rPr lang="it-IT" dirty="0"/>
              <a:t>: parere dell’Autorità sull’applicazione della l. n. 190/2012 e dei decreti delegati agli ordini e ai collegi professionali</a:t>
            </a:r>
            <a:r>
              <a:rPr lang="it-IT" dirty="0" smtClean="0"/>
              <a:t>;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Nota Presidente Cantone del 18 novembre 2014</a:t>
            </a:r>
            <a:r>
              <a:rPr lang="it-IT" dirty="0" smtClean="0"/>
              <a:t>: viene rinviato il termine per l’inizio dell’attività di controllo al 1° gennaio 2015;</a:t>
            </a:r>
            <a:endParaRPr lang="it-IT" dirty="0"/>
          </a:p>
          <a:p>
            <a:pPr marL="0" indent="0" algn="just">
              <a:buNone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Determinazione n. 8 del 17 giugno 2015</a:t>
            </a:r>
            <a:r>
              <a:rPr lang="it-IT" dirty="0" smtClean="0"/>
              <a:t> «Linee guida per l’attuazione della normativa in materia di prevenzione della corruzione e trasparenza da parte delle società e degli enti di diritto privato controllati e partecipati dalle pubbliche amministrazioni e degli enti pubblici economici»;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smtClean="0"/>
              <a:t>Orientamento n. 24 del 23 settembre 2015</a:t>
            </a:r>
            <a:r>
              <a:rPr lang="it-IT" dirty="0" smtClean="0"/>
              <a:t> sull’applicabilità del divieto di erogazione di contributi a enti «controllati», in caso di inadempimento degli obblighi di trasparenza;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/>
              <a:t>Comunicato </a:t>
            </a:r>
            <a:r>
              <a:rPr lang="it-IT" b="1" dirty="0" smtClean="0"/>
              <a:t>del </a:t>
            </a:r>
            <a:r>
              <a:rPr lang="it-IT" b="1" dirty="0"/>
              <a:t>1 ottobre </a:t>
            </a:r>
            <a:r>
              <a:rPr lang="it-IT" b="1" dirty="0" smtClean="0"/>
              <a:t>2015: </a:t>
            </a:r>
            <a:r>
              <a:rPr lang="it-IT" dirty="0" smtClean="0"/>
              <a:t>avvio attività di vigilanza dal 20 ottobre </a:t>
            </a:r>
            <a:r>
              <a:rPr lang="it-IT" dirty="0"/>
              <a:t>2015 sulla pubblicazione dei dati dei componenti degli organi di indirizzo </a:t>
            </a:r>
            <a:r>
              <a:rPr lang="it-IT" dirty="0" smtClean="0"/>
              <a:t>e dei soggetti titolari di incarichi dirigenziali e di consulenza da parte delle società e degli enti di diritto privato controllati e partecipati da pubbliche amministrazioni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dirty="0" smtClean="0"/>
          </a:p>
          <a:p>
            <a:pPr algn="just">
              <a:buFontTx/>
              <a:buChar char="-"/>
            </a:pPr>
            <a:endParaRPr lang="it-IT" dirty="0" smtClean="0"/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i="1" dirty="0" smtClean="0"/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7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653536" cy="7920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ORIENTAMENTO DELLA GIURISPRUDENZA AMMINISTRATIVA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28800"/>
            <a:ext cx="7488832" cy="460851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300" b="1" dirty="0" smtClean="0"/>
              <a:t>Sentenza Tar </a:t>
            </a:r>
            <a:r>
              <a:rPr lang="it-IT" sz="2300" b="1" dirty="0"/>
              <a:t>Lazio, sez. III, </a:t>
            </a:r>
            <a:r>
              <a:rPr lang="it-IT" sz="2300" b="1" dirty="0" smtClean="0"/>
              <a:t>24 </a:t>
            </a:r>
            <a:r>
              <a:rPr lang="it-IT" sz="2300" b="1" dirty="0"/>
              <a:t>settembre 2015, n. </a:t>
            </a:r>
            <a:r>
              <a:rPr lang="it-IT" sz="2300" b="1" dirty="0" smtClean="0"/>
              <a:t>11391</a:t>
            </a:r>
            <a:r>
              <a:rPr lang="it-IT" sz="2300" dirty="0" smtClean="0"/>
              <a:t>, che ha deciso su ricorso presentato da alcuni Consigli dell’Ordine degli Avvocati.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marL="0" indent="0" algn="just">
              <a:buNone/>
            </a:pPr>
            <a:r>
              <a:rPr lang="it-IT" sz="2300" dirty="0" smtClean="0"/>
              <a:t>La sentenza ha affermato la legittimità delle deliberazioni </a:t>
            </a:r>
            <a:r>
              <a:rPr lang="it-IT" sz="2300" b="1" dirty="0"/>
              <a:t>n. 144/14 e n. 145/14 </a:t>
            </a:r>
            <a:r>
              <a:rPr lang="it-IT" sz="2300" dirty="0" smtClean="0"/>
              <a:t>con cui l’ANAC ha </a:t>
            </a:r>
            <a:r>
              <a:rPr lang="it-IT" sz="2300" dirty="0"/>
              <a:t>ritenuto </a:t>
            </a:r>
            <a:r>
              <a:rPr lang="it-IT" sz="2300" dirty="0" smtClean="0"/>
              <a:t>la </a:t>
            </a:r>
            <a:r>
              <a:rPr lang="it-IT" sz="2300" dirty="0"/>
              <a:t>legge n. 190 del 2012 e i decreti </a:t>
            </a:r>
            <a:r>
              <a:rPr lang="it-IT" sz="2300" dirty="0" smtClean="0"/>
              <a:t>delegati che </a:t>
            </a:r>
            <a:r>
              <a:rPr lang="it-IT" sz="2300" dirty="0"/>
              <a:t>prevedono adempimenti finalizzati alla prevenzione della </a:t>
            </a:r>
            <a:r>
              <a:rPr lang="it-IT" sz="2300" dirty="0" smtClean="0"/>
              <a:t>corruzione applicabili anche </a:t>
            </a:r>
            <a:r>
              <a:rPr lang="it-IT" sz="2300" b="1" dirty="0"/>
              <a:t>agli Ordini e ai Collegi </a:t>
            </a:r>
            <a:r>
              <a:rPr lang="it-IT" sz="2300" b="1" dirty="0" smtClean="0"/>
              <a:t>professionali</a:t>
            </a:r>
            <a:r>
              <a:rPr lang="it-IT" sz="2300" dirty="0" smtClean="0"/>
              <a:t>, in quanto rientranti fra gli </a:t>
            </a:r>
            <a:r>
              <a:rPr lang="it-IT" sz="2300" b="1" dirty="0" smtClean="0"/>
              <a:t>«enti pubblici non economici» di cui all'art</a:t>
            </a:r>
            <a:r>
              <a:rPr lang="it-IT" sz="2300" b="1" dirty="0"/>
              <a:t>. 1 comma 2 del </a:t>
            </a:r>
            <a:r>
              <a:rPr lang="it-IT" sz="2300" b="1" dirty="0" err="1" smtClean="0"/>
              <a:t>D.Lgs.</a:t>
            </a:r>
            <a:r>
              <a:rPr lang="it-IT" sz="2300" b="1" dirty="0"/>
              <a:t> </a:t>
            </a:r>
            <a:r>
              <a:rPr lang="it-IT" sz="2300" b="1" dirty="0" smtClean="0"/>
              <a:t>n. 165 </a:t>
            </a:r>
            <a:r>
              <a:rPr lang="it-IT" sz="2300" b="1" dirty="0"/>
              <a:t>del </a:t>
            </a:r>
            <a:r>
              <a:rPr lang="it-IT" sz="2300" b="1" dirty="0" smtClean="0"/>
              <a:t>2001.</a:t>
            </a:r>
          </a:p>
          <a:p>
            <a:pPr marL="0" indent="0" algn="just">
              <a:buNone/>
            </a:pPr>
            <a:endParaRPr lang="it-IT" sz="2300" b="1" dirty="0"/>
          </a:p>
          <a:p>
            <a:pPr marL="0" indent="0" algn="just">
              <a:buNone/>
            </a:pPr>
            <a:endParaRPr lang="it-IT" i="1" dirty="0" smtClean="0"/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5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653536" cy="7920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AVVIO ATTIVITA’ DI VIGILANZA ANAC 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28800"/>
            <a:ext cx="7488832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300" b="1" dirty="0" smtClean="0"/>
              <a:t>In seguito alla sentenza del TAR Lazio n. 11391/2015, l’ANAC ha avviato attività di vigilanza sui suddetti enti</a:t>
            </a:r>
          </a:p>
          <a:p>
            <a:pPr marL="0" indent="0" algn="just">
              <a:buNone/>
            </a:pPr>
            <a:endParaRPr lang="it-IT" sz="2300" dirty="0" smtClean="0"/>
          </a:p>
          <a:p>
            <a:pPr marL="0" indent="0" algn="just">
              <a:buNone/>
            </a:pPr>
            <a:r>
              <a:rPr lang="it-IT" sz="2300" dirty="0" smtClean="0"/>
              <a:t>Tale attività si svolge mediante </a:t>
            </a:r>
            <a:r>
              <a:rPr lang="it-IT" sz="2300" u="sng" dirty="0" smtClean="0"/>
              <a:t>controlli a campione</a:t>
            </a:r>
            <a:r>
              <a:rPr lang="it-IT" sz="2300" dirty="0" smtClean="0"/>
              <a:t>.</a:t>
            </a:r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3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653536" cy="79208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AVVIO ATTIVITA’ DI VIGILANZA ANAC </a:t>
            </a:r>
            <a:endParaRPr lang="it-IT" sz="3200" b="1" dirty="0">
              <a:solidFill>
                <a:srgbClr val="C0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628800"/>
            <a:ext cx="7488832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300" dirty="0" smtClean="0"/>
              <a:t>Nell’ambito di tali controlli, in data </a:t>
            </a:r>
            <a:r>
              <a:rPr lang="it-IT" sz="2300" u="sng" dirty="0" smtClean="0"/>
              <a:t>30 ottobre 2015</a:t>
            </a:r>
            <a:r>
              <a:rPr lang="it-IT" sz="2300" dirty="0" smtClean="0"/>
              <a:t> il CNI ha ricevuto una </a:t>
            </a:r>
            <a:r>
              <a:rPr lang="it-IT" sz="2300" b="1" dirty="0" smtClean="0"/>
              <a:t>comunicazione dall’ANAC</a:t>
            </a:r>
            <a:r>
              <a:rPr lang="it-IT" sz="2300" dirty="0" smtClean="0"/>
              <a:t>, contenente:</a:t>
            </a:r>
          </a:p>
          <a:p>
            <a:pPr marL="0" indent="0" algn="just">
              <a:buNone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r</a:t>
            </a:r>
            <a:r>
              <a:rPr lang="it-IT" sz="2300" dirty="0" smtClean="0"/>
              <a:t>ichiesta di </a:t>
            </a:r>
            <a:r>
              <a:rPr lang="it-IT" sz="2300" u="sng" dirty="0" smtClean="0"/>
              <a:t>adeguamento del sito web </a:t>
            </a:r>
            <a:r>
              <a:rPr lang="it-IT" sz="2300" dirty="0" smtClean="0"/>
              <a:t>istituzionale del Consiglio Nazionale degli Ingegneri alle previsioni del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33/2013;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3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300" dirty="0"/>
              <a:t>r</a:t>
            </a:r>
            <a:r>
              <a:rPr lang="it-IT" sz="2300" dirty="0" smtClean="0"/>
              <a:t>ichiesta di </a:t>
            </a:r>
            <a:r>
              <a:rPr lang="it-IT" sz="2300" u="sng" dirty="0" smtClean="0"/>
              <a:t>notizie sulla mancata pubblicazione</a:t>
            </a:r>
            <a:r>
              <a:rPr lang="it-IT" sz="2300" dirty="0" smtClean="0"/>
              <a:t> dei dati di cui agli artt. 14 e 22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33/2013, ai fini dell’avvio del procedimento sanzionatorio (art. 47 </a:t>
            </a:r>
            <a:r>
              <a:rPr lang="it-IT" sz="2300" dirty="0" err="1" smtClean="0"/>
              <a:t>D.Lgs.</a:t>
            </a:r>
            <a:r>
              <a:rPr lang="it-IT" sz="2300" dirty="0" smtClean="0"/>
              <a:t> 33/2013).</a:t>
            </a:r>
          </a:p>
        </p:txBody>
      </p:sp>
      <p:pic>
        <p:nvPicPr>
          <p:cNvPr id="10" name="Immagine 9" descr="01_CNI_LOGO_ritagliat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451" y="6512646"/>
            <a:ext cx="873549" cy="34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3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9672" y="2636912"/>
            <a:ext cx="7198568" cy="1514599"/>
          </a:xfrm>
        </p:spPr>
        <p:txBody>
          <a:bodyPr/>
          <a:lstStyle/>
          <a:p>
            <a:r>
              <a:rPr lang="it-IT" b="1" dirty="0" smtClean="0"/>
              <a:t>COSA E’ STATO FATTO E COSA SI PUO’ FARE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11142196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2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3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4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5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6.xml><?xml version="1.0" encoding="utf-8"?>
<a:themeOverride xmlns:a="http://schemas.openxmlformats.org/drawingml/2006/main">
  <a:clrScheme name="Diseño predeterminado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pittau rc professionale</Template>
  <TotalTime>3746</TotalTime>
  <Words>2614</Words>
  <Application>Microsoft Office PowerPoint</Application>
  <PresentationFormat>Presentazione su schermo (4:3)</PresentationFormat>
  <Paragraphs>198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Wingdings</vt:lpstr>
      <vt:lpstr>Diseño predeterminado</vt:lpstr>
      <vt:lpstr>1_Diseño predeterminado</vt:lpstr>
      <vt:lpstr>Presentazione standard di PowerPoint</vt:lpstr>
      <vt:lpstr>PRINCIPALI FONTI DEGLI OBBLIGHI NORMATIVI</vt:lpstr>
      <vt:lpstr>PRINCIPALI CONTENUTI DEGLI OBBLIGHI NORMATIVI</vt:lpstr>
      <vt:lpstr>PRINCIPALI CONTENUTI DEGLI OBBLIGHI NORMATIVI</vt:lpstr>
      <vt:lpstr>PRINCIPALI ATTI ANAC DI RIFERIMENTO</vt:lpstr>
      <vt:lpstr>ORIENTAMENTO DELLA GIURISPRUDENZA AMMINISTRATIVA</vt:lpstr>
      <vt:lpstr>AVVIO ATTIVITA’ DI VIGILANZA ANAC </vt:lpstr>
      <vt:lpstr>AVVIO ATTIVITA’ DI VIGILANZA ANAC </vt:lpstr>
      <vt:lpstr>COSA E’ STATO FATTO E COSA SI PUO’ FARE</vt:lpstr>
      <vt:lpstr>1) AZIONE VERSO ANAC </vt:lpstr>
      <vt:lpstr>1) AZIONE LEGISLATIVA </vt:lpstr>
      <vt:lpstr>1) AZIONE LEGISLATIVA </vt:lpstr>
      <vt:lpstr>1) AZIONE LEGISLATIVA </vt:lpstr>
      <vt:lpstr>2) ATTIVITA’ DI ADEGUAMENTO DEL CNI AGLI OBBLIGHI DI LEGGE </vt:lpstr>
      <vt:lpstr>2) ATTIVITA’ DI ADEGUAMENTO AGLI OBBLIGHI DEL CNI </vt:lpstr>
      <vt:lpstr>3) ATTIVITA’ DEL CNI RIVOLTA AGLI ORDINI TERRITORIALI a. Le circolari informative</vt:lpstr>
      <vt:lpstr>3) ATTIVITA’ DEL CNI RIVOLTA AGLI ORDINI TERRITORIALI a. Le circolari informative</vt:lpstr>
      <vt:lpstr>3) ATTIVITA’ DEL CNI RIVOLTA AGLI ORDINI TERRITORIALI a. Le circolari informative</vt:lpstr>
      <vt:lpstr>  3) ATTIVITA’ DEL CNI RIVOLTA AGLI ORDINI TERRITORIALI b. Strutturazione del sistema del “Doppio livello di prevenzione”</vt:lpstr>
      <vt:lpstr>  3) ATTIVITA’ DEL CNI RIVOLTA AGLI ORDINI TERRITORIALI b. Strutturazione del sistema del “Doppio livello di prevenzione”</vt:lpstr>
      <vt:lpstr>3) ATTIVITA’ DEL CNI RIVOLTA AGLI ORDINI TERRITORIALI c. Regolamento Trasparenza</vt:lpstr>
      <vt:lpstr>3) ATTIVITA’ DEL CNI RIVOLTA AGLI ORDINI TERRITORIALI c. Piano di Formazione</vt:lpstr>
      <vt:lpstr>3) ATTIVITA’ DEL CNI RIVOLTA AGLI ORDINI TERRITORIALI d. Consulenza specializzata</vt:lpstr>
      <vt:lpstr> LA SITUAZIONE ATTUALE Stato dell’adempimento da parte dei 69 Ordini  aderenti al Regolamento Trasparenza del CNI  </vt:lpstr>
      <vt:lpstr> LA SITUAZIONE ATTUALE Stato dell’adempimento da parte dei 37 Ordini non aderenti al Regolamento Trasparenza del CNI  </vt:lpstr>
      <vt:lpstr>4) ATTIVITA’ SVOLTE/IN CORSO A SEGUITO DELL’AVVIO DEI CONTROLLI a. Le nuove azioni politiche </vt:lpstr>
      <vt:lpstr>4) ATTIVITA’ SVOLTE/IN SVOLGIMENTO A SEGUITO DELL’AVVIO DEI CONTROLLI  b. Adeguamento del CNI alle richieste dell’ANAC </vt:lpstr>
      <vt:lpstr>5) LINEE GUIDA PER GLI ORDINI NELLA FASE DEI CONTROLLI ANAC </vt:lpstr>
      <vt:lpstr>5) LINEE GUIDA PER GLI ORDINI NELLA FASE DEI CONTROLLI ANAC </vt:lpstr>
      <vt:lpstr>5) LINEE GUIDA PER GLI ORDINI NELLA FASE DEI CONTROLLI ANAC </vt:lpstr>
      <vt:lpstr>5) LINEE GUIDA PER GLI ORDINI NELLA FASE DEI CONTROLLI ANAC </vt:lpstr>
      <vt:lpstr>IN OGNI CASO, IL CNI: </vt:lpstr>
      <vt:lpstr>GRAZIE PER L’ATTENZIONE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Protocollo informatico e obblighi di informatizzazione della P.A.</dc:title>
  <dc:creator>Martina Righetti</dc:creator>
  <cp:lastModifiedBy>assistenza CNI</cp:lastModifiedBy>
  <cp:revision>158</cp:revision>
  <cp:lastPrinted>2015-11-13T19:28:21Z</cp:lastPrinted>
  <dcterms:created xsi:type="dcterms:W3CDTF">2015-09-14T09:40:40Z</dcterms:created>
  <dcterms:modified xsi:type="dcterms:W3CDTF">2015-11-18T10:01:36Z</dcterms:modified>
</cp:coreProperties>
</file>